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</p:sldMasterIdLst>
  <p:sldIdLst>
    <p:sldId id="257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1" r:id="rId13"/>
    <p:sldId id="269" r:id="rId14"/>
    <p:sldId id="270" r:id="rId15"/>
    <p:sldId id="271" r:id="rId16"/>
    <p:sldId id="272" r:id="rId17"/>
    <p:sldId id="273" r:id="rId18"/>
    <p:sldId id="275" r:id="rId19"/>
    <p:sldId id="276" r:id="rId20"/>
    <p:sldId id="277" r:id="rId21"/>
    <p:sldId id="278" r:id="rId22"/>
    <p:sldId id="279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19" autoAdjust="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3/30/2021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3/30/2021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3/30/2021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3/30/2021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3/30/2021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3/30/2021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3/30/2021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bstract image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82" name="Rectangle 81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3793" y="2355458"/>
            <a:ext cx="4775075" cy="1630907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sr-Latn-R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Vežba  2</a:t>
            </a:r>
            <a:br>
              <a:rPr lang="sr-Latn-R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r-Latn-R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Smeša idealnih gasova</a:t>
            </a:r>
            <a:endParaRPr lang="sr-Latn-R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33793" y="3995988"/>
            <a:ext cx="4775075" cy="55965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r-Latn-RS" dirty="0">
                <a:solidFill>
                  <a:schemeClr val="tx1"/>
                </a:solidFill>
              </a:rPr>
              <a:t>Termodinamika sa termotehnikom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062D1DF-B755-43CF-8618-A26FA5BD783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74034" y="596348"/>
                <a:ext cx="10422835" cy="5512904"/>
              </a:xfrm>
            </p:spPr>
            <p:txBody>
              <a:bodyPr>
                <a:normAutofit/>
              </a:bodyPr>
              <a:lstStyle/>
              <a:p>
                <a:pPr marL="266700" algn="just">
                  <a:lnSpc>
                    <a:spcPct val="150000"/>
                  </a:lnSpc>
                </a:pPr>
                <a:r>
                  <a:rPr lang="en-US" sz="18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Rešenje</a:t>
                </a:r>
                <a:r>
                  <a:rPr lang="en-US" sz="18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lvl="0" indent="-342900" algn="just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𝑔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 baseline="-250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 baseline="-250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𝐶𝑂</m:t>
                              </m:r>
                            </m:e>
                            <m:sub>
                              <m:r>
                                <a:rPr lang="en-US" sz="1800" i="1" baseline="-250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𝑚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 baseline="-2500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 baseline="-2500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𝐶𝑂</m:t>
                                  </m:r>
                                </m:e>
                                <m:sub>
                                  <m:r>
                                    <a:rPr lang="en-US" sz="1800" i="1" baseline="-2500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nary>
                            <m:naryPr>
                              <m:chr m:val="∑"/>
                              <m:limLoc m:val="undOvr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</m:nary>
                        </m:den>
                      </m:f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𝑔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 baseline="-250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 baseline="-250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en-US" sz="1800" i="1" baseline="-250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𝑚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 baseline="-2500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 baseline="-2500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en-US" sz="1800" i="1" baseline="-2500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nary>
                            <m:naryPr>
                              <m:chr m:val="∑"/>
                              <m:limLoc m:val="undOvr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</m:nary>
                        </m:den>
                      </m:f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𝑚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 baseline="-250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 baseline="-250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𝐶𝑂</m:t>
                              </m:r>
                            </m:e>
                            <m:sub>
                              <m:r>
                                <a:rPr lang="en-US" sz="1800" i="1" baseline="-250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𝑅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 baseline="-2500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 baseline="-2500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𝐶𝑂</m:t>
                                  </m:r>
                                </m:e>
                                <m:sub>
                                  <m:r>
                                    <a:rPr lang="en-US" sz="1800" i="1" baseline="-2500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4,9∙</m:t>
                          </m:r>
                          <m:sSup>
                            <m:sSup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5</m:t>
                              </m:r>
                            </m:sup>
                          </m:sSup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[</m:t>
                          </m:r>
                          <m:f>
                            <m:fPr>
                              <m:type m:val="li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𝑚</m:t>
                                  </m:r>
                                </m:e>
                                <m:sup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]∙1,5[</m:t>
                              </m:r>
                              <m:sSup>
                                <m:sSup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𝑚</m:t>
                                  </m:r>
                                </m:e>
                                <m:sup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]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8315[</m:t>
                              </m:r>
                              <m:f>
                                <m:fPr>
                                  <m:type m:val="lin"/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𝐽</m:t>
                                  </m:r>
                                </m:num>
                                <m:den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𝑘𝑚𝑜𝑙𝐾</m:t>
                                  </m:r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]</m:t>
                                  </m:r>
                                </m:den>
                              </m:f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44[</m:t>
                              </m:r>
                              <m:f>
                                <m:fPr>
                                  <m:type m:val="lin"/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𝑘𝑔</m:t>
                                  </m:r>
                                </m:num>
                                <m:den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𝑘𝑚𝑜𝑙𝐾</m:t>
                                  </m:r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]</m:t>
                                  </m:r>
                                </m:den>
                              </m:f>
                            </m:den>
                          </m:f>
                          <m:d>
                            <m:d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273+30</m:t>
                              </m:r>
                            </m:e>
                          </m:d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[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𝐾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]</m:t>
                          </m:r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=12,84[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𝑘𝑔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]</m:t>
                      </m:r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𝑚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 baseline="-250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 baseline="-250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en-US" sz="1800" i="1" baseline="-250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𝑅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 baseline="-2500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 baseline="-2500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en-US" sz="1800" i="1" baseline="-2500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1,96∙</m:t>
                          </m:r>
                          <m:sSup>
                            <m:sSup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5</m:t>
                              </m:r>
                            </m:sup>
                          </m:sSup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[</m:t>
                          </m:r>
                          <m:f>
                            <m:fPr>
                              <m:type m:val="li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𝑚</m:t>
                                  </m:r>
                                </m:e>
                                <m:sup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]∙1[</m:t>
                              </m:r>
                              <m:sSup>
                                <m:sSup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𝑚</m:t>
                                  </m:r>
                                </m:e>
                                <m:sup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]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8315[</m:t>
                              </m:r>
                              <m:f>
                                <m:fPr>
                                  <m:type m:val="lin"/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𝐽</m:t>
                                  </m:r>
                                </m:num>
                                <m:den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𝑘𝑚𝑜𝑙𝐾</m:t>
                                  </m:r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]</m:t>
                                  </m:r>
                                </m:den>
                              </m:f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32[</m:t>
                              </m:r>
                              <m:f>
                                <m:fPr>
                                  <m:type m:val="lin"/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𝑘𝑔</m:t>
                                  </m:r>
                                </m:num>
                                <m:den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𝑘𝑚𝑜𝑙𝐾</m:t>
                                  </m:r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]</m:t>
                                  </m:r>
                                </m:den>
                              </m:f>
                            </m:den>
                          </m:f>
                          <m:d>
                            <m:d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273+57</m:t>
                              </m:r>
                            </m:e>
                          </m:d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[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𝐾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]</m:t>
                          </m:r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=2,28[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𝑘𝑔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]</m:t>
                      </m:r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𝑔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 baseline="-250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 baseline="-250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𝐶𝑂</m:t>
                              </m:r>
                            </m:e>
                            <m:sub>
                              <m:r>
                                <a:rPr lang="en-US" sz="1800" i="1" baseline="-250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𝑚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 baseline="-2500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 baseline="-2500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𝐶𝑂</m:t>
                                  </m:r>
                                </m:e>
                                <m:sub>
                                  <m:r>
                                    <a:rPr lang="en-US" sz="1800" i="1" baseline="-2500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𝑚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 baseline="-2500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 baseline="-2500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𝐶𝑂</m:t>
                                  </m:r>
                                </m:e>
                                <m:sub>
                                  <m:r>
                                    <a:rPr lang="en-US" sz="1800" i="1" baseline="-2500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𝑚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 baseline="-2500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 baseline="-2500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en-US" sz="1800" i="1" baseline="-2500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=0,849            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𝑔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 baseline="-250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 baseline="-250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en-US" sz="1800" i="1" baseline="-250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𝑚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 baseline="-2500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 baseline="-2500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en-US" sz="1800" i="1" baseline="-2500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𝑚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 baseline="-2500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 baseline="-2500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𝐶𝑂</m:t>
                                  </m:r>
                                </m:e>
                                <m:sub>
                                  <m:r>
                                    <a:rPr lang="en-US" sz="1800" i="1" baseline="-2500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𝑚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 baseline="-2500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 baseline="-2500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en-US" sz="1800" i="1" baseline="-2500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=0,151</m:t>
                      </m:r>
                    </m:oMath>
                  </m:oMathPara>
                </a14:m>
                <a:endParaRPr lang="en-US" sz="18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062D1DF-B755-43CF-8618-A26FA5BD783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74034" y="596348"/>
                <a:ext cx="10422835" cy="5512904"/>
              </a:xfrm>
              <a:blipFill>
                <a:blip r:embed="rId2"/>
                <a:stretch>
                  <a:fillRect l="-409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01737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CFA742D-BDC1-4A28-BCD1-0A37C0D0000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66800" y="1016442"/>
                <a:ext cx="10065026" cy="4748254"/>
              </a:xfrm>
            </p:spPr>
            <p:txBody>
              <a:bodyPr>
                <a:normAutofit/>
              </a:bodyPr>
              <a:lstStyle/>
              <a:p>
                <a:pPr marL="45720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 smtClean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𝑘</m:t>
                          </m:r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𝑔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𝑀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den>
                          </m:f>
                        </m:num>
                        <m:den>
                          <m:nary>
                            <m:naryPr>
                              <m:chr m:val="∑"/>
                              <m:limLoc m:val="undOvr"/>
                              <m:subHide m:val="on"/>
                              <m:supHide m:val="o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f>
                                <m:f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sr-Latn-R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𝑔</m:t>
                                      </m:r>
                                    </m:e>
                                    <m:sub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sr-Latn-R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𝑀</m:t>
                                      </m:r>
                                    </m:e>
                                    <m:sub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nary>
                        </m:den>
                      </m:f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𝑟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 baseline="-250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 baseline="-250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𝐶𝑂</m:t>
                              </m:r>
                            </m:e>
                            <m:sub>
                              <m:r>
                                <a:rPr lang="en-US" sz="1800" i="1" baseline="-250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𝑔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800" i="1" baseline="-2500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 i="1" baseline="-2500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𝐶𝑂</m:t>
                                      </m:r>
                                    </m:e>
                                    <m:sub>
                                      <m:r>
                                        <a:rPr lang="en-US" sz="1800" i="1" baseline="-2500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𝑀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800" i="1" baseline="-2500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 i="1" baseline="-2500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𝐶𝑂</m:t>
                                      </m:r>
                                    </m:e>
                                    <m:sub>
                                      <m:r>
                                        <a:rPr lang="en-US" sz="1800" i="1" baseline="-2500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𝑔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800" i="1" baseline="-2500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 i="1" baseline="-2500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𝐶𝑂</m:t>
                                      </m:r>
                                    </m:e>
                                    <m:sub>
                                      <m:r>
                                        <a:rPr lang="en-US" sz="1800" i="1" baseline="-2500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𝑀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800" i="1" baseline="-2500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 i="1" baseline="-2500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𝐶𝑂</m:t>
                                      </m:r>
                                    </m:e>
                                    <m:sub>
                                      <m:r>
                                        <a:rPr lang="en-US" sz="1800" i="1" baseline="-2500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𝑔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800" i="1" baseline="-2500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 i="1" baseline="-2500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𝑂</m:t>
                                      </m:r>
                                    </m:e>
                                    <m:sub>
                                      <m:r>
                                        <a:rPr lang="en-US" sz="1800" i="1" baseline="-2500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𝑀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800" i="1" baseline="-2500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 i="1" baseline="-2500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𝑂</m:t>
                                      </m:r>
                                    </m:e>
                                    <m:sub>
                                      <m:r>
                                        <a:rPr lang="en-US" sz="1800" i="1" baseline="-2500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=0,803          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𝑟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 baseline="-250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 baseline="-250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en-US" sz="1800" i="1" baseline="-250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𝑔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800" i="1" baseline="-2500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 i="1" baseline="-2500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𝑂</m:t>
                                      </m:r>
                                    </m:e>
                                    <m:sub>
                                      <m:r>
                                        <a:rPr lang="en-US" sz="1800" i="1" baseline="-2500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𝑀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800" i="1" baseline="-2500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 i="1" baseline="-2500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𝑂</m:t>
                                      </m:r>
                                    </m:e>
                                    <m:sub>
                                      <m:r>
                                        <a:rPr lang="en-US" sz="1800" i="1" baseline="-2500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𝑔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800" i="1" baseline="-2500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 i="1" baseline="-2500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𝐶𝑂</m:t>
                                      </m:r>
                                    </m:e>
                                    <m:sub>
                                      <m:r>
                                        <a:rPr lang="en-US" sz="1800" i="1" baseline="-2500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𝑀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800" i="1" baseline="-2500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 i="1" baseline="-2500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𝐶𝑂</m:t>
                                      </m:r>
                                    </m:e>
                                    <m:sub>
                                      <m:r>
                                        <a:rPr lang="en-US" sz="1800" i="1" baseline="-2500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𝑔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800" i="1" baseline="-2500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 i="1" baseline="-2500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𝑂</m:t>
                                      </m:r>
                                    </m:e>
                                    <m:sub>
                                      <m:r>
                                        <a:rPr lang="en-US" sz="1800" i="1" baseline="-2500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𝑀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800" i="1" baseline="-2500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 i="1" baseline="-2500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𝑂</m:t>
                                      </m:r>
                                    </m:e>
                                    <m:sub>
                                      <m:r>
                                        <a:rPr lang="en-US" sz="1800" i="1" baseline="-2500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=0,197</m:t>
                      </m:r>
                    </m:oMath>
                  </m:oMathPara>
                </a14:m>
                <a:endParaRPr lang="sr-Latn-RS" sz="1800" dirty="0"/>
              </a:p>
              <a:p>
                <a:pPr marL="45720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 smtClean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𝑘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  <m:e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∙</m:t>
                          </m:r>
                        </m:e>
                      </m:nary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𝑘</m:t>
                          </m:r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𝑀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𝑟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𝑀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𝐶𝑂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𝑟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𝐶𝑂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=41,64[</m:t>
                      </m:r>
                      <m:f>
                        <m:fPr>
                          <m:type m:val="lin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𝑘𝑔</m:t>
                          </m:r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𝑘𝑚𝑜𝑙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𝑢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8315[</m:t>
                          </m:r>
                          <m:f>
                            <m:fPr>
                              <m:type m:val="li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𝐽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𝑘𝑚𝑜𝑙𝐾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]</m:t>
                              </m:r>
                            </m:den>
                          </m:f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41,64[</m:t>
                          </m:r>
                          <m:f>
                            <m:fPr>
                              <m:type m:val="li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𝑘𝑔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𝑘𝑚𝑜𝑙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]</m:t>
                              </m:r>
                            </m:den>
                          </m:f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=199,68[</m:t>
                      </m:r>
                      <m:f>
                        <m:fPr>
                          <m:type m:val="lin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𝐽</m:t>
                          </m:r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𝑘𝑔𝐾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sr-Latn-R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CFA742D-BDC1-4A28-BCD1-0A37C0D0000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66800" y="1016442"/>
                <a:ext cx="10065026" cy="4748254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55312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25885F6-080A-42B1-9F53-463807569F2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66800" y="1162215"/>
                <a:ext cx="10058400" cy="3849624"/>
              </a:xfrm>
            </p:spPr>
            <p:txBody>
              <a:bodyPr/>
              <a:lstStyle/>
              <a:p>
                <a:pPr indent="0" algn="just">
                  <a:lnSpc>
                    <a:spcPct val="150000"/>
                  </a:lnSpc>
                  <a:buNone/>
                </a:pPr>
                <a:r>
                  <a:rPr lang="en-US" sz="1800" b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Zadatak 2.2 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U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cilindru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se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nalazi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9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𝑔</m:t>
                    </m:r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idealnog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gasa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molekulske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mase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1800" b="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sub>
                    </m:sSub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=15</m:t>
                    </m:r>
                    <m:f>
                      <m:fPr>
                        <m:type m:val="lin"/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𝑘𝑔</m:t>
                        </m:r>
                      </m:num>
                      <m:den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𝑘𝑚𝑜𝑙</m:t>
                        </m:r>
                      </m:den>
                    </m:f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Pritisak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gasa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je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1,47 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𝑏𝑎𝑟𝑎</m:t>
                    </m:r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temperaturi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30℃</m:t>
                    </m:r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Odrediti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</a:t>
                </a:r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lvl="0" indent="-342900" algn="just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Zapreminu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gasa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?</a:t>
                </a:r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lvl="0" indent="-342900" algn="just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Koliko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iznosi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pritisak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gasne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smeše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u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cilindru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ako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se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nepokretnom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klipu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u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cilindar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dovodi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12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𝑔</m:t>
                    </m:r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drugog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gasa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molekulske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mase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1800" b="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</m:sub>
                    </m:sSub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=40</m:t>
                    </m:r>
                    <m:f>
                      <m:fPr>
                        <m:type m:val="lin"/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𝑘𝑔</m:t>
                        </m:r>
                      </m:num>
                      <m:den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𝑘𝑚𝑜𝑙</m:t>
                        </m:r>
                      </m:den>
                    </m:f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čemu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temperatura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u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cilindru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poraste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40℃</m:t>
                    </m:r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lvl="0" indent="-342900" algn="just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Srednju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molekulsku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masu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gasne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smeše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lvl="0" indent="-342900" algn="just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Parcijalne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pritiske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gasova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u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smeši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?</a:t>
                </a:r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sr-Latn-R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25885F6-080A-42B1-9F53-463807569F2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66800" y="1162215"/>
                <a:ext cx="10058400" cy="3849624"/>
              </a:xfrm>
              <a:blipFill>
                <a:blip r:embed="rId2"/>
                <a:stretch>
                  <a:fillRect l="-364" t="-8716" r="-485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489879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55C78BE-ACF2-47F9-B686-33D8B336AA9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882"/>
          <a:stretch/>
        </p:blipFill>
        <p:spPr>
          <a:xfrm>
            <a:off x="1043046" y="2536324"/>
            <a:ext cx="7717364" cy="2146853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B8ACB6A-7082-44F3-8081-95FC46D241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255081" y="626965"/>
            <a:ext cx="7670538" cy="1695881"/>
          </a:xfr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700D5A2-46E8-4FEF-96F3-0C4D4D5BB8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3046" y="4683177"/>
            <a:ext cx="7641222" cy="154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9376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EF9D016F-0ABC-48C0-8F86-415FB63004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37029" y="870702"/>
            <a:ext cx="7226176" cy="2203802"/>
          </a:xfr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4514304-365B-4C75-8424-092A610CBA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919" y="3252727"/>
            <a:ext cx="7686353" cy="2203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0067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71DB67F-8003-4626-A33D-A1AAA05575E4}"/>
                  </a:ext>
                </a:extLst>
              </p:cNvPr>
              <p:cNvSpPr txBox="1"/>
              <p:nvPr/>
            </p:nvSpPr>
            <p:spPr>
              <a:xfrm>
                <a:off x="887896" y="1540609"/>
                <a:ext cx="10614990" cy="295241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indent="457200" algn="just">
                  <a:lnSpc>
                    <a:spcPct val="150000"/>
                  </a:lnSpc>
                </a:pPr>
                <a:r>
                  <a:rPr lang="en-US" sz="1800" b="1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Zadatak</a:t>
                </a:r>
                <a:r>
                  <a:rPr lang="en-US" sz="1800" b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2.3 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Smeša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zapremine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8</m:t>
                    </m:r>
                    <m:sSub>
                      <m:sSubPr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sSup>
                          <m:sSupPr>
                            <m:ctrlPr>
                              <a:rPr lang="sr-Latn-RS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sup>
                        </m:sSup>
                      </m:e>
                      <m:sub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vodonika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H</m:t>
                        </m:r>
                      </m:e>
                      <m:sub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azota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N</m:t>
                        </m:r>
                      </m:e>
                      <m:sub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čija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je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gasna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konstanta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R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S</m:t>
                        </m:r>
                      </m:sub>
                      <m:sup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sup>
                    </m:sSubSup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=880,5 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𝐽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/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𝑘𝑔𝐾</m:t>
                    </m:r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,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pomeša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se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4</m:t>
                    </m:r>
                    <m:sSub>
                      <m:sSubPr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sSup>
                          <m:sSupPr>
                            <m:ctrlPr>
                              <a:rPr lang="sr-Latn-RS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sup>
                        </m:sSup>
                      </m:e>
                      <m:sub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smeše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masenog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sastava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</a:t>
                </a:r>
                <a:r>
                  <a:rPr lang="en-US" sz="16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𝑔</m:t>
                        </m:r>
                      </m:e>
                      <m:sub>
                        <m:r>
                          <a:rPr lang="en-US" sz="1800" i="1" baseline="-250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𝑐𝑜</m:t>
                        </m:r>
                      </m:sub>
                    </m:sSub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=25%</m:t>
                    </m:r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𝑔</m:t>
                        </m:r>
                      </m:e>
                      <m:sub>
                        <m:sSub>
                          <m:sSubPr>
                            <m:ctrlPr>
                              <a:rPr lang="sr-Latn-RS" sz="1800" i="1" baseline="-2500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800" i="1" baseline="-2500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1800" i="1" baseline="-2500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sub>
                    </m:sSub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=75%</m:t>
                    </m:r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 </a:t>
                </a:r>
              </a:p>
              <a:p>
                <a:pPr indent="457200" algn="just">
                  <a:lnSpc>
                    <a:spcPct val="150000"/>
                  </a:lnSpc>
                </a:pP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Odrediti:</a:t>
                </a:r>
                <a:endParaRPr lang="sr-Latn-R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lvl="0" indent="-342900" algn="just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Relativni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maseni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sastav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prve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smeše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𝑔</m:t>
                        </m:r>
                      </m:e>
                      <m:sub>
                        <m:sSub>
                          <m:sSubPr>
                            <m:ctrlPr>
                              <a:rPr lang="sr-Latn-RS" sz="1800" i="1" baseline="-2500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800" i="1" baseline="-2500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1800" i="1" baseline="-2500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𝑔</m:t>
                        </m:r>
                      </m:e>
                      <m:sub>
                        <m:sSub>
                          <m:sSubPr>
                            <m:ctrlPr>
                              <a:rPr lang="sr-Latn-RS" sz="1800" i="1" baseline="-2500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800" i="1" baseline="-2500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1800" i="1" baseline="-2500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),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kao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mase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prve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druge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smeše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(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𝑠</m:t>
                        </m:r>
                      </m:sub>
                      <m:sup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sup>
                    </m:sSubSup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𝑠</m:t>
                        </m:r>
                      </m:sub>
                      <m:sup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)?</a:t>
                </a:r>
                <a:endParaRPr lang="sr-Latn-R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lvl="0" indent="-342900" algn="just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Prividnu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(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srednju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molekulsku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masu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novonastale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smeše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njenu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masu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1800" i="1" baseline="-250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1800" i="1" baseline="-250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),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kao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njen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relativni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maseni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sastav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?</a:t>
                </a:r>
                <a:endParaRPr lang="sr-Latn-R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Parcijalne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pritiske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pojedinih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komponenata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novonastale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smeše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?</a:t>
                </a:r>
                <a:endParaRPr lang="sr-Latn-RS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71DB67F-8003-4626-A33D-A1AAA05575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896" y="1540609"/>
                <a:ext cx="10614990" cy="2952411"/>
              </a:xfrm>
              <a:prstGeom prst="rect">
                <a:avLst/>
              </a:prstGeom>
              <a:blipFill>
                <a:blip r:embed="rId2"/>
                <a:stretch>
                  <a:fillRect l="-517" r="-460" b="-2479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99423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1B0E280-210C-4DC6-8024-4175FA333A4E}"/>
                  </a:ext>
                </a:extLst>
              </p:cNvPr>
              <p:cNvSpPr txBox="1"/>
              <p:nvPr/>
            </p:nvSpPr>
            <p:spPr>
              <a:xfrm>
                <a:off x="251790" y="0"/>
                <a:ext cx="11224592" cy="640386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𝑠</m:t>
                          </m:r>
                        </m:sub>
                        <m:sup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𝐼</m:t>
                          </m:r>
                        </m:sup>
                      </m:sSubSup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𝑘</m:t>
                              </m:r>
                            </m:sub>
                          </m:s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𝑅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𝑔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e>
                      </m:nary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𝑅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𝑔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sr-Latn-R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𝑔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𝑔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=1  ⇒  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𝑔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=1−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𝑔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sr-Latn-R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𝑠</m:t>
                          </m:r>
                        </m:sub>
                        <m:sup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𝐼</m:t>
                          </m:r>
                        </m:sup>
                      </m:sSubSup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𝑅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𝑔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𝑅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d>
                        <m:d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1−</m:t>
                          </m:r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𝑔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e>
                      </m:d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𝑅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𝑔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𝑅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𝑅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𝑔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sr-Latn-R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𝑠</m:t>
                          </m:r>
                        </m:sub>
                        <m:sup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𝐼</m:t>
                          </m:r>
                        </m:sup>
                      </m:sSubSup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𝑔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d>
                        <m:d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𝑅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𝑅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e>
                      </m:d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𝑅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sr-Latn-R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𝑅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𝑢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𝑀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8315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lin"/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𝐽</m:t>
                                  </m:r>
                                </m:num>
                                <m:den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𝑘𝑚𝑜𝑙𝐾</m:t>
                                  </m:r>
                                </m:den>
                              </m:f>
                            </m:e>
                          </m:d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lin"/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𝑘𝑔</m:t>
                                  </m:r>
                                </m:num>
                                <m:den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𝑘𝑚𝑜𝑙</m:t>
                                  </m:r>
                                </m:den>
                              </m:f>
                            </m:e>
                          </m:d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=4157,5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li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𝐽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𝑘𝑔𝐾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sr-Latn-R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𝑅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𝑢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𝑀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8315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lin"/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𝐽</m:t>
                                  </m:r>
                                </m:num>
                                <m:den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𝑘𝑚𝑜𝑙𝐾</m:t>
                                  </m:r>
                                </m:den>
                              </m:f>
                            </m:e>
                          </m:d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28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lin"/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𝑘𝑔</m:t>
                                  </m:r>
                                </m:num>
                                <m:den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𝑘𝑚𝑜𝑙</m:t>
                                  </m:r>
                                </m:den>
                              </m:f>
                            </m:e>
                          </m:d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=297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li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𝐽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𝑘𝑔𝐾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sr-Latn-R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𝑔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𝑠</m:t>
                              </m:r>
                            </m:sub>
                            <m:sup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𝐼</m:t>
                              </m:r>
                            </m:sup>
                          </m:sSubSup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𝑅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𝑅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𝑅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=0,849</m:t>
                      </m:r>
                    </m:oMath>
                  </m:oMathPara>
                </a14:m>
                <a:endParaRPr lang="sr-Latn-R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𝑔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  <m:sup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𝐼</m:t>
                          </m:r>
                        </m:sup>
                      </m:sSubSup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=0,151</m:t>
                      </m:r>
                    </m:oMath>
                  </m:oMathPara>
                </a14:m>
                <a:endParaRPr lang="sr-Latn-R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𝑔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  <m:sup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𝐼</m:t>
                          </m:r>
                        </m:sup>
                      </m:sSubSup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=0,849</m:t>
                      </m:r>
                    </m:oMath>
                  </m:oMathPara>
                </a14:m>
                <a:endParaRPr lang="sr-Latn-R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1B0E280-210C-4DC6-8024-4175FA333A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790" y="0"/>
                <a:ext cx="11224592" cy="640386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767495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4A4ABFD-D12B-4246-BEA4-408B322C2F83}"/>
                  </a:ext>
                </a:extLst>
              </p:cNvPr>
              <p:cNvSpPr txBox="1"/>
              <p:nvPr/>
            </p:nvSpPr>
            <p:spPr>
              <a:xfrm>
                <a:off x="437321" y="372426"/>
                <a:ext cx="11052313" cy="611314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457200" algn="just">
                  <a:lnSpc>
                    <a:spcPct val="150000"/>
                  </a:lnSpc>
                </a:pP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Polazeći od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poznate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jednakosti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sr-Latn-R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𝑚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𝑀</m:t>
                          </m:r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</m:sub>
                          </m:sSub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22,4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lin"/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sr-Latn-RS" sz="18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sSup>
                                        <m:sSupPr>
                                          <m:ctrlPr>
                                            <a:rPr lang="sr-Latn-R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  <m:t>𝑚</m:t>
                                          </m:r>
                                        </m:e>
                                        <m:sup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  <m:t>3</m:t>
                                          </m:r>
                                        </m:sup>
                                      </m:sSup>
                                    </m:e>
                                    <m:sub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𝑁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𝑘𝑚𝑜𝑙</m:t>
                                  </m:r>
                                </m:den>
                              </m:f>
                            </m:e>
                          </m:d>
                        </m:den>
                      </m:f>
                    </m:oMath>
                  </m:oMathPara>
                </a14:m>
                <a:endParaRPr lang="sr-Latn-R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𝑠</m:t>
                          </m:r>
                        </m:sub>
                        <m:sup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𝐼</m:t>
                          </m:r>
                        </m:sup>
                      </m:sSubSup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𝑠</m:t>
                              </m:r>
                            </m:sub>
                            <m:sup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𝐼</m:t>
                              </m:r>
                            </m:sup>
                          </m:sSubSup>
                          <m:sSubSup>
                            <m:sSubSup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𝑠</m:t>
                              </m:r>
                            </m:sub>
                            <m:sup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𝐼</m:t>
                              </m:r>
                            </m:sup>
                          </m:sSubSup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22,4</m:t>
                          </m:r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𝑢</m:t>
                                  </m:r>
                                </m:sub>
                              </m:sSub>
                            </m:num>
                            <m:den>
                              <m:sSubSup>
                                <m:sSubSup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𝑠</m:t>
                                  </m:r>
                                </m:sub>
                                <m:sup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𝐼</m:t>
                                  </m:r>
                                </m:sup>
                              </m:sSubSup>
                            </m:den>
                          </m:f>
                          <m:sSubSup>
                            <m:sSubSup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𝑠</m:t>
                              </m:r>
                            </m:sub>
                            <m:sup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𝐼</m:t>
                              </m:r>
                            </m:sup>
                          </m:sSubSup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22,4</m:t>
                          </m:r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8315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type m:val="lin"/>
                                      <m:ctrlPr>
                                        <a:rPr lang="sr-Latn-R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𝐽</m:t>
                                      </m:r>
                                    </m:num>
                                    <m:den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𝑘𝑚𝑜𝑙𝐾</m:t>
                                      </m:r>
                                    </m:den>
                                  </m:f>
                                </m:e>
                              </m:d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880,5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type m:val="lin"/>
                                      <m:ctrlPr>
                                        <a:rPr lang="sr-Latn-R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𝐽</m:t>
                                      </m:r>
                                    </m:num>
                                    <m:den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𝑘𝑔𝐾</m:t>
                                      </m:r>
                                    </m:den>
                                  </m:f>
                                </m:e>
                              </m:d>
                            </m:den>
                          </m:f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⋅8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sSup>
                                    <m:sSupPr>
                                      <m:ctrlPr>
                                        <a:rPr lang="sr-Latn-RS" sz="18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𝑚</m:t>
                                      </m:r>
                                    </m:e>
                                    <m:sup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3</m:t>
                                      </m:r>
                                    </m:sup>
                                  </m:sSup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𝑁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22,4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lin"/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sSubSup>
                                    <m:sSubSupPr>
                                      <m:ctrlPr>
                                        <a:rPr lang="sr-Latn-R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𝑚</m:t>
                                      </m:r>
                                    </m:e>
                                    <m:sub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𝑁</m:t>
                                      </m:r>
                                    </m:sub>
                                    <m:sup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3</m:t>
                                      </m:r>
                                    </m:sup>
                                  </m:sSubSup>
                                </m:num>
                                <m:den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𝑘𝑚𝑜𝑙</m:t>
                                  </m:r>
                                </m:den>
                              </m:f>
                            </m:e>
                          </m:d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=3,38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𝑘𝑔</m:t>
                          </m:r>
                        </m:e>
                      </m:d>
                    </m:oMath>
                  </m:oMathPara>
                </a14:m>
                <a:endParaRPr lang="sr-Latn-R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𝑘</m:t>
                          </m:r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𝑘</m:t>
                          </m:r>
                        </m:sub>
                      </m:sSub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 ⇒  </m:t>
                      </m:r>
                      <m:sSubSup>
                        <m:sSubSup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𝑚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  <m:sup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𝐼</m:t>
                          </m:r>
                        </m:sup>
                      </m:sSubSup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 </m:t>
                      </m:r>
                      <m:sSubSup>
                        <m:sSubSup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𝑔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  <m:sup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𝐼</m:t>
                          </m:r>
                        </m:sup>
                      </m:sSubSup>
                      <m:sSubSup>
                        <m:sSubSup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𝑠</m:t>
                          </m:r>
                        </m:sub>
                        <m:sup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𝐼</m:t>
                          </m:r>
                        </m:sup>
                      </m:sSubSup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=0,51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𝑘𝑔</m:t>
                          </m:r>
                        </m:e>
                      </m:d>
                      <m:sSubSup>
                        <m:sSubSup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𝑚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  <m:sup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𝐼</m:t>
                          </m:r>
                        </m:sup>
                      </m:sSubSup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 </m:t>
                      </m:r>
                      <m:sSubSup>
                        <m:sSubSup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𝑔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  <m:sup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𝐼</m:t>
                          </m:r>
                        </m:sup>
                      </m:sSubSup>
                      <m:sSubSup>
                        <m:sSubSup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𝑠</m:t>
                          </m:r>
                        </m:sub>
                        <m:sup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𝐼</m:t>
                          </m:r>
                        </m:sup>
                      </m:sSubSup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=2,87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𝑘𝑔</m:t>
                          </m:r>
                        </m:e>
                      </m:d>
                    </m:oMath>
                  </m:oMathPara>
                </a14:m>
                <a:endParaRPr lang="sr-Latn-R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algn="just">
                  <a:lnSpc>
                    <a:spcPct val="150000"/>
                  </a:lnSpc>
                </a:pP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Za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drugu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smešu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važi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sr-Latn-R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457200"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𝑠</m:t>
                          </m:r>
                        </m:sub>
                        <m:sup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𝐼𝐼</m:t>
                          </m:r>
                        </m:sup>
                      </m:sSubSup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nary>
                            <m:naryPr>
                              <m:chr m:val="∑"/>
                              <m:limLoc m:val="undOvr"/>
                              <m:subHide m:val="on"/>
                              <m:supHide m:val="o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f>
                                <m:fPr>
                                  <m:type m:val="lin"/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sr-Latn-R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𝑔</m:t>
                                      </m:r>
                                    </m:e>
                                    <m:sub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sr-Latn-R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𝑀</m:t>
                                      </m:r>
                                    </m:e>
                                    <m:sub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nary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f>
                            <m:f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𝑔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𝐶𝑂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𝑀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𝐶𝑂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𝑔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𝑁</m:t>
                                      </m:r>
                                    </m:e>
                                    <m:sub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𝑀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𝑁</m:t>
                                      </m:r>
                                    </m:e>
                                    <m:sub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=28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li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𝑘𝑔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𝑘𝑚𝑜𝑙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sr-Latn-R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457200"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𝑠</m:t>
                          </m:r>
                        </m:sub>
                        <m:sup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𝐼𝐼</m:t>
                          </m:r>
                        </m:sup>
                      </m:sSubSup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𝑠</m:t>
                              </m:r>
                            </m:sub>
                            <m:sup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𝐼𝐼</m:t>
                              </m:r>
                            </m:sup>
                          </m:sSubSup>
                          <m:sSubSup>
                            <m:sSubSup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𝑠</m:t>
                              </m:r>
                            </m:sub>
                            <m:sup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𝐼𝐼</m:t>
                              </m:r>
                            </m:sup>
                          </m:sSubSup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22,4</m:t>
                          </m:r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28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lin"/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𝑘𝑔</m:t>
                                  </m:r>
                                </m:num>
                                <m:den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𝑘𝑚𝑜𝑙</m:t>
                                  </m:r>
                                </m:den>
                              </m:f>
                            </m:e>
                          </m:d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 ⋅8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sSup>
                                    <m:sSupPr>
                                      <m:ctrlPr>
                                        <a:rPr lang="sr-Latn-RS" sz="18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𝑚</m:t>
                                      </m:r>
                                    </m:e>
                                    <m:sup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3</m:t>
                                      </m:r>
                                    </m:sup>
                                  </m:sSup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𝑁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22,4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lin"/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sr-Latn-RS" sz="18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sSup>
                                        <m:sSupPr>
                                          <m:ctrlPr>
                                            <a:rPr lang="sr-Latn-R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  <m:t>𝑚</m:t>
                                          </m:r>
                                        </m:e>
                                        <m:sup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  <m:t>3</m:t>
                                          </m:r>
                                        </m:sup>
                                      </m:sSup>
                                    </m:e>
                                    <m:sub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𝑁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𝑘𝑚𝑜𝑙</m:t>
                                  </m:r>
                                </m:den>
                              </m:f>
                            </m:e>
                          </m:d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=5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𝑘𝑔</m:t>
                          </m:r>
                        </m:e>
                      </m:d>
                    </m:oMath>
                  </m:oMathPara>
                </a14:m>
                <a:endParaRPr lang="sr-Latn-R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0215" indent="457200"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𝐶𝑂</m:t>
                          </m:r>
                        </m:sub>
                        <m:sup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𝐼𝐼</m:t>
                          </m:r>
                        </m:sup>
                      </m:sSubSup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𝐶𝑂</m:t>
                          </m:r>
                        </m:sub>
                      </m:sSub>
                      <m:sSubSup>
                        <m:sSubSup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𝑠</m:t>
                          </m:r>
                        </m:sub>
                        <m:sup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𝐼𝐼</m:t>
                          </m:r>
                        </m:sup>
                      </m:sSubSup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=1,25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𝑘𝑔</m:t>
                          </m:r>
                        </m:e>
                      </m:d>
                      <m:sSubSup>
                        <m:sSubSup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𝑚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b="0" i="1" smtClean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  <m:sup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𝐼𝐼</m:t>
                          </m:r>
                        </m:sup>
                      </m:sSubSup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𝑔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b="0" i="1" smtClean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sSubSup>
                        <m:sSubSup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𝑠</m:t>
                          </m:r>
                        </m:sub>
                        <m:sup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𝐼𝐼</m:t>
                          </m:r>
                        </m:sup>
                      </m:sSubSup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=3,75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𝑘𝑔</m:t>
                          </m:r>
                        </m:e>
                      </m:d>
                    </m:oMath>
                  </m:oMathPara>
                </a14:m>
                <a:endParaRPr lang="sr-Latn-R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4A4ABFD-D12B-4246-BEA4-408B322C2F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321" y="372426"/>
                <a:ext cx="11052313" cy="611314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224098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E4B4632-DEE2-4C7A-B370-B9F65093696F}"/>
                  </a:ext>
                </a:extLst>
              </p:cNvPr>
              <p:cNvSpPr txBox="1"/>
              <p:nvPr/>
            </p:nvSpPr>
            <p:spPr>
              <a:xfrm>
                <a:off x="967407" y="272489"/>
                <a:ext cx="9846365" cy="592463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indent="457200" algn="just">
                  <a:lnSpc>
                    <a:spcPct val="150000"/>
                  </a:lnSpc>
                </a:pP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Za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novonastalu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smešu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sledi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sr-Latn-R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0215" indent="457200"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𝑠</m:t>
                          </m:r>
                        </m:sub>
                        <m:sup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𝐼</m:t>
                          </m:r>
                        </m:sup>
                      </m:sSubSup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𝑠</m:t>
                          </m:r>
                        </m:sub>
                        <m:sup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𝐼𝐼</m:t>
                          </m:r>
                        </m:sup>
                      </m:sSubSup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=8,38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𝑘𝑔</m:t>
                          </m:r>
                        </m:e>
                      </m:d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𝑚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𝑚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  <m:sup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𝐼</m:t>
                          </m:r>
                        </m:sup>
                      </m:sSubSup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=0,51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𝑘𝑔</m:t>
                          </m:r>
                        </m:e>
                      </m:d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𝐶𝑜</m:t>
                          </m:r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𝐶𝑂</m:t>
                          </m:r>
                        </m:sub>
                        <m:sup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𝐼𝐼</m:t>
                          </m:r>
                        </m:sup>
                      </m:sSubSup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=1,25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𝑘𝑔</m:t>
                          </m:r>
                        </m:e>
                      </m:d>
                    </m:oMath>
                  </m:oMathPara>
                </a14:m>
                <a:endParaRPr lang="sr-Latn-R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0215" indent="457200"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𝑚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𝑚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  <m:sup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𝐼</m:t>
                          </m:r>
                        </m:sup>
                      </m:sSubSup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𝑚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  <m:sup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𝐼𝐼</m:t>
                          </m:r>
                        </m:sup>
                      </m:sSubSup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=6,62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𝑘𝑔</m:t>
                          </m:r>
                        </m:e>
                      </m:d>
                    </m:oMath>
                  </m:oMathPara>
                </a14:m>
                <a:endParaRPr lang="sr-Latn-R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457200"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𝑔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𝑚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=0,061</m:t>
                      </m:r>
                    </m:oMath>
                  </m:oMathPara>
                </a14:m>
                <a:endParaRPr lang="sr-Latn-R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0215" indent="457200"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𝐶𝑂</m:t>
                          </m:r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𝐶𝑂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=0,149</m:t>
                      </m:r>
                    </m:oMath>
                  </m:oMathPara>
                </a14:m>
                <a:endParaRPr lang="sr-Latn-R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0215" indent="457200"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𝑔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𝑚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=0,79</m:t>
                      </m:r>
                    </m:oMath>
                  </m:oMathPara>
                </a14:m>
                <a:endParaRPr lang="sr-Latn-R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457200"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nary>
                            <m:naryPr>
                              <m:chr m:val="∑"/>
                              <m:limLoc m:val="undOvr"/>
                              <m:subHide m:val="on"/>
                              <m:supHide m:val="o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f>
                                <m:f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sr-Latn-R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𝑔</m:t>
                                      </m:r>
                                    </m:e>
                                    <m:sub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sr-Latn-R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𝑀</m:t>
                                      </m:r>
                                    </m:e>
                                    <m:sub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nary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f>
                            <m:f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𝑔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𝑁</m:t>
                                      </m:r>
                                    </m:e>
                                    <m:sub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𝑀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𝑁</m:t>
                                      </m:r>
                                    </m:e>
                                    <m:sub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𝑔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𝑀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𝑔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𝐶𝑂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𝑀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𝐶𝑂</m:t>
                                  </m:r>
                                </m:sub>
                              </m:sSub>
                            </m:den>
                          </m:f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=15,61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li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𝑘𝑔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𝑘𝑚𝑜𝑙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sr-Latn-R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457200"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𝑢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8315[</m:t>
                          </m:r>
                          <m:f>
                            <m:fPr>
                              <m:type m:val="li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𝐽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𝑘𝑚𝑜𝑙𝐾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]</m:t>
                              </m:r>
                            </m:den>
                          </m:f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15,61[</m:t>
                          </m:r>
                          <m:f>
                            <m:fPr>
                              <m:type m:val="li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𝑘𝑔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𝑘𝑚𝑜𝑙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]</m:t>
                              </m:r>
                            </m:den>
                          </m:f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=532,67[</m:t>
                      </m:r>
                      <m:f>
                        <m:fPr>
                          <m:type m:val="lin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𝐽</m:t>
                          </m:r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𝑘𝑔𝐾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sr-Latn-R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E4B4632-DEE2-4C7A-B370-B9F6509369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407" y="272489"/>
                <a:ext cx="9846365" cy="592463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327157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39B6AA3-B34A-47BB-A573-88FDFCA3CC8A}"/>
                  </a:ext>
                </a:extLst>
              </p:cNvPr>
              <p:cNvSpPr txBox="1"/>
              <p:nvPr/>
            </p:nvSpPr>
            <p:spPr>
              <a:xfrm>
                <a:off x="3048000" y="243920"/>
                <a:ext cx="6096000" cy="476002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lvl="0" indent="-342900" algn="just">
                  <a:lnSpc>
                    <a:spcPct val="150000"/>
                  </a:lnSpc>
                  <a:buFont typeface="+mj-lt"/>
                  <a:buAutoNum type="alphaLcParenR"/>
                </a:pPr>
                <a:endParaRPr lang="sr-Latn-R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0215"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𝑘</m:t>
                          </m:r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∙ 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𝑘</m:t>
                          </m:r>
                        </m:sub>
                      </m:sSub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   ⇒    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𝑠</m:t>
                              </m:r>
                            </m:sub>
                          </m:s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𝑠</m:t>
                              </m:r>
                            </m:sub>
                          </m:s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𝑇</m:t>
                          </m:r>
                        </m:num>
                        <m:den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=1,013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𝑏𝑎𝑟</m:t>
                          </m:r>
                        </m:e>
                      </m:d>
                    </m:oMath>
                  </m:oMathPara>
                </a14:m>
                <a:endParaRPr lang="sr-Latn-R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0215"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𝑝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∙ 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𝑔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𝑅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=0,483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𝑏𝑎𝑟</m:t>
                          </m:r>
                        </m:e>
                      </m:d>
                    </m:oMath>
                  </m:oMathPara>
                </a14:m>
                <a:endParaRPr lang="sr-Latn-R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0215"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𝐶𝑂</m:t>
                          </m:r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𝑢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𝐶𝑂</m:t>
                              </m:r>
                            </m:sub>
                          </m:sSub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8315[</m:t>
                          </m:r>
                          <m:f>
                            <m:fPr>
                              <m:type m:val="li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𝐽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𝑘𝑚𝑜𝑙𝐾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]</m:t>
                              </m:r>
                            </m:den>
                          </m:f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28[</m:t>
                          </m:r>
                          <m:f>
                            <m:fPr>
                              <m:type m:val="li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𝑘𝑔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𝑘𝑚𝑜𝑙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]</m:t>
                              </m:r>
                            </m:den>
                          </m:f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=296,96[</m:t>
                      </m:r>
                      <m:f>
                        <m:fPr>
                          <m:type m:val="lin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𝐽</m:t>
                          </m:r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𝑘𝑔𝐾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sr-Latn-R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0215"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𝐶𝑂</m:t>
                          </m:r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∙ 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𝐶𝑂</m:t>
                          </m:r>
                        </m:sub>
                      </m:sSub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𝐶𝑂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=0,084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𝑏𝑎𝑟</m:t>
                          </m:r>
                        </m:e>
                      </m:d>
                    </m:oMath>
                  </m:oMathPara>
                </a14:m>
                <a:endParaRPr lang="sr-Latn-R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0215"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𝑝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∙ 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𝑔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𝑅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=0,446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𝑏𝑎𝑟</m:t>
                          </m:r>
                        </m:e>
                      </m:d>
                    </m:oMath>
                  </m:oMathPara>
                </a14:m>
                <a:endParaRPr lang="sr-Latn-R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39B6AA3-B34A-47BB-A573-88FDFCA3CC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0" y="243920"/>
                <a:ext cx="6096000" cy="476002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9824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18A05-7BDC-4D24-8C95-CFEEF9CA0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Smeša </a:t>
            </a:r>
            <a:r>
              <a:rPr lang="en-US" sz="4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idealn</a:t>
            </a:r>
            <a:r>
              <a:rPr lang="sr-Latn-RS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ih</a:t>
            </a:r>
            <a:r>
              <a:rPr lang="en-US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gas</a:t>
            </a:r>
            <a:r>
              <a:rPr lang="sr-Latn-RS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ova</a:t>
            </a: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5373F-CCAE-4B58-ABF4-096880DFC0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722783"/>
            <a:ext cx="10058400" cy="4229961"/>
          </a:xfrm>
        </p:spPr>
        <p:txBody>
          <a:bodyPr/>
          <a:lstStyle/>
          <a:p>
            <a:pPr algn="just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tehnici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češće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susrećemo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sm</a:t>
            </a:r>
            <a:r>
              <a:rPr lang="sr-Latn-RS" sz="1600" dirty="0">
                <a:latin typeface="Arial" panose="020B0604020202020204" pitchFamily="34" charset="0"/>
                <a:cs typeface="Arial" panose="020B0604020202020204" pitchFamily="34" charset="0"/>
              </a:rPr>
              <a:t>ešama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dva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više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600" dirty="0">
                <a:latin typeface="Arial" panose="020B0604020202020204" pitchFamily="34" charset="0"/>
                <a:cs typeface="Arial" panose="020B0604020202020204" pitchFamily="34" charset="0"/>
              </a:rPr>
              <a:t>gasa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nego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čistim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600" dirty="0">
                <a:latin typeface="Arial" panose="020B0604020202020204" pitchFamily="34" charset="0"/>
                <a:cs typeface="Arial" panose="020B0604020202020204" pitchFamily="34" charset="0"/>
              </a:rPr>
              <a:t>jednim gasom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sr-Latn-R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Imamo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npr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jednoj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posudi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dva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različita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600" dirty="0">
                <a:latin typeface="Arial" panose="020B0604020202020204" pitchFamily="34" charset="0"/>
                <a:cs typeface="Arial" panose="020B0604020202020204" pitchFamily="34" charset="0"/>
              </a:rPr>
              <a:t>gasa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600" dirty="0">
                <a:latin typeface="Arial" panose="020B0604020202020204" pitchFamily="34" charset="0"/>
                <a:cs typeface="Arial" panose="020B0604020202020204" pitchFamily="34" charset="0"/>
              </a:rPr>
              <a:t>odvojena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nekom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pregradom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Pre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mešanja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nalaze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istoj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temperaturi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pod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istim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600" dirty="0">
                <a:latin typeface="Arial" panose="020B0604020202020204" pitchFamily="34" charset="0"/>
                <a:cs typeface="Arial" panose="020B0604020202020204" pitchFamily="34" charset="0"/>
              </a:rPr>
              <a:t>pritiskom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Jedan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zauzima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600" dirty="0">
                <a:latin typeface="Arial" panose="020B0604020202020204" pitchFamily="34" charset="0"/>
                <a:cs typeface="Arial" panose="020B0604020202020204" pitchFamily="34" charset="0"/>
              </a:rPr>
              <a:t>zapreminu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V</a:t>
            </a:r>
            <a:r>
              <a:rPr lang="sr-Latn-RS" sz="105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drugi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V</a:t>
            </a:r>
            <a:r>
              <a:rPr lang="sr-Latn-RS" sz="1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Uklonimo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li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pregradu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nakon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nekog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vremena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600" dirty="0">
                <a:latin typeface="Arial" panose="020B0604020202020204" pitchFamily="34" charset="0"/>
                <a:cs typeface="Arial" panose="020B0604020202020204" pitchFamily="34" charset="0"/>
              </a:rPr>
              <a:t>gasovi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će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usled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difuzije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izmešati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tome se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neće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izmeniti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temperatura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600" dirty="0">
                <a:latin typeface="Arial" panose="020B0604020202020204" pitchFamily="34" charset="0"/>
                <a:cs typeface="Arial" panose="020B0604020202020204" pitchFamily="34" charset="0"/>
              </a:rPr>
              <a:t>pritisak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Međutim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svaki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600" dirty="0">
                <a:latin typeface="Arial" panose="020B0604020202020204" pitchFamily="34" charset="0"/>
                <a:cs typeface="Arial" panose="020B0604020202020204" pitchFamily="34" charset="0"/>
              </a:rPr>
              <a:t>gasova će se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raširit</a:t>
            </a:r>
            <a:r>
              <a:rPr lang="sr-Latn-RS" sz="16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600" dirty="0">
                <a:latin typeface="Arial" panose="020B0604020202020204" pitchFamily="34" charset="0"/>
                <a:cs typeface="Arial" panose="020B0604020202020204" pitchFamily="34" charset="0"/>
              </a:rPr>
              <a:t>na celokupnu zapreminu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uspostaviti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svoj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vlastiti</a:t>
            </a:r>
            <a:r>
              <a:rPr lang="sr-Latn-RS" sz="1600" dirty="0">
                <a:latin typeface="Arial" panose="020B0604020202020204" pitchFamily="34" charset="0"/>
                <a:cs typeface="Arial" panose="020B0604020202020204" pitchFamily="34" charset="0"/>
              </a:rPr>
              <a:t> pritisak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ne</a:t>
            </a:r>
            <a:r>
              <a:rPr lang="sr-Latn-RS" sz="1600" dirty="0">
                <a:latin typeface="Arial" panose="020B0604020202020204" pitchFamily="34" charset="0"/>
                <a:cs typeface="Arial" panose="020B0604020202020204" pitchFamily="34" charset="0"/>
              </a:rPr>
              <a:t>zavisno od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drugo</a:t>
            </a:r>
            <a:r>
              <a:rPr lang="sr-Latn-RS" sz="1600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600" dirty="0">
                <a:latin typeface="Arial" panose="020B0604020202020204" pitchFamily="34" charset="0"/>
                <a:cs typeface="Arial" panose="020B0604020202020204" pitchFamily="34" charset="0"/>
              </a:rPr>
              <a:t>gasa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Ovaj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vlastiti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600" dirty="0">
                <a:latin typeface="Arial" panose="020B0604020202020204" pitchFamily="34" charset="0"/>
                <a:cs typeface="Arial" panose="020B0604020202020204" pitchFamily="34" charset="0"/>
              </a:rPr>
              <a:t>pritisak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pojedine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komponente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sm</a:t>
            </a:r>
            <a:r>
              <a:rPr lang="sr-Latn-RS" sz="1600" dirty="0">
                <a:latin typeface="Arial" panose="020B0604020202020204" pitchFamily="34" charset="0"/>
                <a:cs typeface="Arial" panose="020B0604020202020204" pitchFamily="34" charset="0"/>
              </a:rPr>
              <a:t>eš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naziva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parcijalni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600" dirty="0">
                <a:latin typeface="Arial" panose="020B0604020202020204" pitchFamily="34" charset="0"/>
                <a:cs typeface="Arial" panose="020B0604020202020204" pitchFamily="34" charset="0"/>
              </a:rPr>
              <a:t>pritisak komponente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Možemo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dakle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reći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 je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parcijalni</a:t>
            </a:r>
            <a:r>
              <a:rPr lang="sr-Latn-RS" sz="1600" dirty="0">
                <a:latin typeface="Arial" panose="020B0604020202020204" pitchFamily="34" charset="0"/>
                <a:cs typeface="Arial" panose="020B0604020202020204" pitchFamily="34" charset="0"/>
              </a:rPr>
              <a:t> pritiska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pojedi</a:t>
            </a:r>
            <a:r>
              <a:rPr lang="sr-Latn-RS" sz="1600" dirty="0">
                <a:latin typeface="Arial" panose="020B0604020202020204" pitchFamily="34" charset="0"/>
                <a:cs typeface="Arial" panose="020B0604020202020204" pitchFamily="34" charset="0"/>
              </a:rPr>
              <a:t>načnog gasa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onaj</a:t>
            </a:r>
            <a:r>
              <a:rPr lang="sr-Latn-RS" sz="1600" dirty="0">
                <a:latin typeface="Arial" panose="020B0604020202020204" pitchFamily="34" charset="0"/>
                <a:cs typeface="Arial" panose="020B0604020202020204" pitchFamily="34" charset="0"/>
              </a:rPr>
              <a:t> pritisak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kojim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taj </a:t>
            </a:r>
            <a:r>
              <a:rPr lang="sr-Latn-RS" sz="1600" dirty="0">
                <a:latin typeface="Arial" panose="020B0604020202020204" pitchFamily="34" charset="0"/>
                <a:cs typeface="Arial" panose="020B0604020202020204" pitchFamily="34" charset="0"/>
              </a:rPr>
              <a:t>gas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deluje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sr-Latn-RS" sz="1600" dirty="0">
                <a:latin typeface="Arial" panose="020B0604020202020204" pitchFamily="34" charset="0"/>
                <a:cs typeface="Arial" panose="020B0604020202020204" pitchFamily="34" charset="0"/>
              </a:rPr>
              <a:t> zidove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posude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zauzme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600" dirty="0">
                <a:latin typeface="Arial" panose="020B0604020202020204" pitchFamily="34" charset="0"/>
                <a:cs typeface="Arial" panose="020B0604020202020204" pitchFamily="34" charset="0"/>
              </a:rPr>
              <a:t>celukupnu (novonastalu) zapreminu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endParaRPr lang="sr-Latn-R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6B35425-178E-4F84-BE13-D86F75D9C4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3417" y="4231001"/>
            <a:ext cx="5505165" cy="1810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661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DCF68-575D-4AD8-9D76-4BC928F65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Daltonov zakon</a:t>
            </a:r>
            <a:endParaRPr lang="sr-Latn-R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FD1BAB6-5C30-47CA-94D2-3BE69BD128B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66800" y="1683026"/>
                <a:ext cx="10058400" cy="4269718"/>
              </a:xfrm>
            </p:spPr>
            <p:txBody>
              <a:bodyPr>
                <a:normAutofit fontScale="92500" lnSpcReduction="10000"/>
              </a:bodyPr>
              <a:lstStyle/>
              <a:p>
                <a:pPr algn="just"/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Prema </a:t>
                </a:r>
                <a:r>
                  <a:rPr lang="en-US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Daltonovo</a:t>
                </a:r>
                <a:r>
                  <a:rPr lang="sr-Latn-R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m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sr-Latn-R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zakonu 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o </a:t>
                </a:r>
                <a:r>
                  <a:rPr lang="en-US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sastavu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sr-Latn-R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gasovitih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sme</a:t>
                </a:r>
                <a:r>
                  <a:rPr lang="sr-Latn-R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š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sr-Latn-R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svaki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sr-Latn-R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gas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sr-Latn-R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nakon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uklanjanja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pregrade</a:t>
                </a:r>
                <a:r>
                  <a:rPr lang="sr-Latn-R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se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širi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sr-Latn-R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dok ne zauzme celu zapremiinu pri čemu se menja pritisak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svaki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sr-Latn-R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gas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možemo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napisati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jed</a:t>
                </a:r>
                <a:r>
                  <a:rPr lang="sr-Latn-R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načinu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stanja</a:t>
                </a:r>
                <a:r>
                  <a:rPr lang="sr-Latn-R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:pPr algn="just"/>
                <a:r>
                  <a:rPr lang="sr-Latn-R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Za 1. gas: </a:t>
                </a:r>
              </a:p>
              <a:p>
                <a:pPr algn="just"/>
                <a:r>
                  <a:rPr lang="sr-Latn-R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Za 2. gas:</a:t>
                </a:r>
              </a:p>
              <a:p>
                <a:pPr marL="0" indent="0" algn="just">
                  <a:buNone/>
                </a:pPr>
                <a:r>
                  <a:rPr lang="sr-Latn-RS" sz="16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DEF: „Pritisak gasne smeše jednak je zbiru parcijalnih pritisaka komponenti“ </a:t>
                </a:r>
              </a:p>
              <a:p>
                <a:pPr marL="0" indent="0" algn="just">
                  <a:buNone/>
                </a:pPr>
                <a:endParaRPr lang="sr-Latn-RS" sz="16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endParaRPr lang="sr-Latn-R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r>
                  <a:rPr lang="sr-Latn-R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Relativni maseni udeo k-te komponente: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𝑔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</m:sub>
                      </m:sSub>
                      <m:r>
                        <a:rPr lang="sr-Latn-RS" sz="1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sr-Latn-R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r>
                  <a:rPr lang="sr-Latn-R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Gde je: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RS" sz="1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sr-Latn-R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sr-Latn-R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sub>
                    </m:sSub>
                    <m:r>
                      <a:rPr lang="sr-Latn-R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sr-Latn-R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sr-Latn-R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sr-Latn-R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sr-Latn-R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sSub>
                      <m:sSubPr>
                        <m:ctrlPr>
                          <a:rPr lang="sr-Latn-R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sr-Latn-R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sr-Latn-R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sr-Latn-R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+…+</m:t>
                    </m:r>
                    <m:sSub>
                      <m:sSubPr>
                        <m:ctrlPr>
                          <a:rPr lang="sr-Latn-R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sr-Latn-R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sr-Latn-R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</m:oMath>
                </a14:m>
                <a:endParaRPr lang="sr-Latn-R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𝑔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sr-Latn-RS" sz="1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𝑔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sr-Latn-RS" sz="1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+…+</m:t>
                      </m:r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𝑔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sub>
                      </m:sSub>
                      <m:r>
                        <a:rPr lang="sr-Latn-RS" sz="1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b>
                                <m:sSubPr>
                                  <m:ctrlPr>
                                    <a:rPr lang="sr-Latn-RS" sz="16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6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sr-Latn-RS" sz="16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sSub>
                            <m:sSubPr>
                              <m:ctrlP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  <m:r>
                        <a:rPr lang="sr-Latn-R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→</m:t>
                      </m:r>
                      <m:nary>
                        <m:naryPr>
                          <m:chr m:val="∑"/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=1</m:t>
                          </m:r>
                        </m:sub>
                        <m:sup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sr-Latn-R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=1</m:t>
                          </m:r>
                        </m:e>
                      </m:nary>
                    </m:oMath>
                  </m:oMathPara>
                </a14:m>
                <a:endParaRPr lang="sr-Latn-R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FD1BAB6-5C30-47CA-94D2-3BE69BD128B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66800" y="1683026"/>
                <a:ext cx="10058400" cy="4269718"/>
              </a:xfrm>
              <a:blipFill>
                <a:blip r:embed="rId2"/>
                <a:stretch>
                  <a:fillRect l="-242" t="-285" r="-242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20F41E40-FC65-49F6-B758-0492F3C1E4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9516" y="2248949"/>
            <a:ext cx="2436717" cy="38802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B607386-6434-44E2-89AA-ED4236563D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9515" y="2623507"/>
            <a:ext cx="2436717" cy="30395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15E58ED-6E70-412F-82E5-8A3AA50DEC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45427" y="3199605"/>
            <a:ext cx="3142044" cy="783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477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015FC23-772E-43B2-BB4B-A4378562701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66800" y="781740"/>
                <a:ext cx="10058400" cy="5499790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 algn="just">
                  <a:buNone/>
                </a:pPr>
                <a:r>
                  <a:rPr lang="sr-Latn-RS" sz="16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Da bismo poredili elemente smeše po zapremini, moramo ih dovesti na isti pritisak i temperaturu. Zapremine komponenti na datom pritisku i temperaturi smeše nazivaćemo redukovanim zapreminama.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sz="16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𝑇</m:t>
                      </m:r>
                      <m:r>
                        <a:rPr lang="sr-Latn-RS" sz="16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sr-Latn-RS" sz="16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𝑐𝑜𝑛𝑠𝑡</m:t>
                      </m:r>
                      <m:r>
                        <a:rPr lang="sr-Latn-RS" sz="16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;</m:t>
                      </m:r>
                    </m:oMath>
                  </m:oMathPara>
                </a14:m>
                <a:endParaRPr lang="sr-Latn-RS" sz="16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𝑝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𝑉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𝑠</m:t>
                          </m:r>
                        </m:sub>
                      </m:sSub>
                      <m:r>
                        <a:rPr lang="sr-Latn-RS" sz="1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𝑝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𝑉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sr-Latn-RS" sz="1600" b="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1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𝑝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sr-Latn-RS" sz="1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1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𝑉</m:t>
                          </m:r>
                        </m:e>
                        <m:sub>
                          <m:r>
                            <a:rPr lang="sr-Latn-RS" sz="1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𝑠</m:t>
                          </m:r>
                        </m:sub>
                      </m:sSub>
                      <m:r>
                        <a:rPr lang="sr-Latn-RS" sz="16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sr-Latn-RS" sz="16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𝑝</m:t>
                      </m:r>
                      <m:r>
                        <a:rPr lang="sr-Latn-R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b>
                        <m:sSubPr>
                          <m:ctrlPr>
                            <a:rPr lang="sr-Latn-R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𝑉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sr-Latn-R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sz="1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⋮</m:t>
                      </m:r>
                    </m:oMath>
                  </m:oMathPara>
                </a14:m>
                <a:endParaRPr lang="sr-Latn-RS" sz="160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1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𝑝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sub>
                      </m:sSub>
                      <m:sSub>
                        <m:sSubPr>
                          <m:ctrlPr>
                            <a:rPr lang="sr-Latn-RS" sz="1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1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𝑉</m:t>
                          </m:r>
                        </m:e>
                        <m:sub>
                          <m:r>
                            <a:rPr lang="sr-Latn-RS" sz="1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𝑠</m:t>
                          </m:r>
                        </m:sub>
                      </m:sSub>
                      <m:r>
                        <a:rPr lang="sr-Latn-RS" sz="16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sr-Latn-RS" sz="16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𝑝</m:t>
                      </m:r>
                      <m:r>
                        <a:rPr lang="sr-Latn-R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b>
                        <m:sSubPr>
                          <m:ctrlPr>
                            <a:rPr lang="sr-Latn-R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𝑉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sr-Latn-RS" sz="160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endParaRPr lang="sr-Latn-RS" sz="160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𝑉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𝑠</m:t>
                          </m:r>
                        </m:sub>
                      </m:sSub>
                      <m:r>
                        <a:rPr lang="sr-Latn-RS" sz="1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nary>
                        <m:naryPr>
                          <m:chr m:val="∑"/>
                          <m:ctrlPr>
                            <a:rPr lang="sr-Latn-R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=1</m:t>
                          </m:r>
                        </m:sub>
                        <m:sup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sr-Latn-RS" sz="16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=</m:t>
                          </m:r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𝑝</m:t>
                          </m:r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nary>
                            <m:naryPr>
                              <m:chr m:val="∑"/>
                              <m:ctrlPr>
                                <a:rPr lang="sr-Latn-R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sr-Latn-R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sr-Latn-R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sr-Latn-R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</m:nary>
                        </m:e>
                      </m:nary>
                    </m:oMath>
                  </m:oMathPara>
                </a14:m>
                <a:endParaRPr lang="sr-Latn-R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𝑉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𝑠</m:t>
                          </m:r>
                        </m:sub>
                      </m:sSub>
                      <m:r>
                        <a:rPr lang="sr-Latn-RS" sz="1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=1</m:t>
                          </m:r>
                        </m:sub>
                        <m:sup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sr-Latn-RS" sz="1600" b="0" dirty="0"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r>
                  <a:rPr lang="sr-Latn-RS" sz="1600" dirty="0"/>
                  <a:t>Jer će svaki gas imati svoj parcijalni pritisak i zauzimaće celu zapreminu smeše</a:t>
                </a:r>
                <a:endParaRPr lang="en-US" sz="1600" dirty="0"/>
              </a:p>
              <a:p>
                <a:pPr marL="0" indent="0" algn="just">
                  <a:buNone/>
                </a:pPr>
                <a:r>
                  <a:rPr lang="sr-Latn-R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Relativni zapreminski udeo k-te komponente: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𝑟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</m:sub>
                      </m:sSub>
                      <m:r>
                        <a:rPr lang="sr-Latn-RS" sz="1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sr-Latn-R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𝑟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sr-Latn-RS" sz="1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𝑟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sr-Latn-RS" sz="1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+…+</m:t>
                      </m:r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𝑟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sub>
                      </m:sSub>
                      <m:r>
                        <a:rPr lang="sr-Latn-RS" sz="1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b>
                                <m:sSubPr>
                                  <m:ctrlPr>
                                    <a:rPr lang="sr-Latn-RS" sz="16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6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sr-Latn-RS" sz="16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sSub>
                            <m:sSubPr>
                              <m:ctrlP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  <m:r>
                        <a:rPr lang="sr-Latn-R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→</m:t>
                      </m:r>
                      <m:nary>
                        <m:naryPr>
                          <m:chr m:val="∑"/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=1</m:t>
                          </m:r>
                        </m:sub>
                        <m:sup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sr-Latn-R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=1</m:t>
                          </m:r>
                        </m:e>
                      </m:nary>
                    </m:oMath>
                  </m:oMathPara>
                </a14:m>
                <a:endParaRPr lang="sr-Latn-R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sr-Latn-R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015FC23-772E-43B2-BB4B-A4378562701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66800" y="781740"/>
                <a:ext cx="10058400" cy="5499790"/>
              </a:xfrm>
              <a:blipFill>
                <a:blip r:embed="rId2"/>
                <a:stretch>
                  <a:fillRect l="-242" t="-222" r="-242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ight Brace 3">
            <a:extLst>
              <a:ext uri="{FF2B5EF4-FFF2-40B4-BE49-F238E27FC236}">
                <a16:creationId xmlns:a16="http://schemas.microsoft.com/office/drawing/2014/main" id="{BCDF6B41-1334-44BC-8DF0-29EFCA0AFC31}"/>
              </a:ext>
            </a:extLst>
          </p:cNvPr>
          <p:cNvSpPr/>
          <p:nvPr/>
        </p:nvSpPr>
        <p:spPr>
          <a:xfrm>
            <a:off x="6793565" y="1444574"/>
            <a:ext cx="288032" cy="115212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A105DC8-CF1B-47DD-8F72-AA666075DE67}"/>
              </a:ext>
            </a:extLst>
          </p:cNvPr>
          <p:cNvSpPr txBox="1"/>
          <p:nvPr/>
        </p:nvSpPr>
        <p:spPr>
          <a:xfrm>
            <a:off x="7381460" y="1444574"/>
            <a:ext cx="263718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sr-Latn-RS" dirty="0"/>
              <a:t>Jer će svaki gas imati svoj parcijalni pritisak i zauzimaće celu zapreminu smeše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533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45787-DDE6-4DEE-A7A5-8970DEFBD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latin typeface="Arial" pitchFamily="34" charset="0"/>
                <a:cs typeface="Arial" pitchFamily="34" charset="0"/>
              </a:rPr>
              <a:t>Određivanje prividne gasne konstante i molarne mase</a:t>
            </a:r>
            <a:endParaRPr lang="sr-Latn-R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0B5BF8B6-42FC-420D-88E2-6EFC2E976A7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6799" y="1791722"/>
                <a:ext cx="11032435" cy="53578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182880" indent="-182880" algn="l" defTabSz="914400" rtl="0" eaLnBrk="1" latinLnBrk="0" hangingPunct="1">
                  <a:lnSpc>
                    <a:spcPct val="110000"/>
                  </a:lnSpc>
                  <a:spcBef>
                    <a:spcPts val="900"/>
                  </a:spcBef>
                  <a:spcAft>
                    <a:spcPts val="0"/>
                  </a:spcAft>
                  <a:buClr>
                    <a:schemeClr val="tx1">
                      <a:lumMod val="85000"/>
                      <a:lumOff val="15000"/>
                    </a:schemeClr>
                  </a:buClr>
                  <a:buFont typeface="Garamond" pitchFamily="18" charset="0"/>
                  <a:buChar char="◦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100000"/>
                  </a:lnSpc>
                  <a:spcBef>
                    <a:spcPts val="500"/>
                  </a:spcBef>
                  <a:buClr>
                    <a:schemeClr val="tx1">
                      <a:lumMod val="85000"/>
                      <a:lumOff val="15000"/>
                    </a:schemeClr>
                  </a:buClr>
                  <a:buFont typeface="Garamond" pitchFamily="18" charset="0"/>
                  <a:buChar char="◦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100000"/>
                  </a:lnSpc>
                  <a:spcBef>
                    <a:spcPts val="500"/>
                  </a:spcBef>
                  <a:buClr>
                    <a:schemeClr val="tx1">
                      <a:lumMod val="85000"/>
                      <a:lumOff val="15000"/>
                    </a:schemeClr>
                  </a:buClr>
                  <a:buFont typeface="Garamond" pitchFamily="18" charset="0"/>
                  <a:buChar char="◦"/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100000"/>
                  </a:lnSpc>
                  <a:spcBef>
                    <a:spcPts val="500"/>
                  </a:spcBef>
                  <a:buClr>
                    <a:schemeClr val="tx1">
                      <a:lumMod val="85000"/>
                      <a:lumOff val="15000"/>
                    </a:schemeClr>
                  </a:buClr>
                  <a:buFont typeface="Garamond" pitchFamily="18" charset="0"/>
                  <a:buChar char="◦"/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100000"/>
                  </a:lnSpc>
                  <a:spcBef>
                    <a:spcPts val="500"/>
                  </a:spcBef>
                  <a:buClr>
                    <a:schemeClr val="tx1">
                      <a:lumMod val="85000"/>
                      <a:lumOff val="15000"/>
                    </a:schemeClr>
                  </a:buClr>
                  <a:buFont typeface="Garamond" pitchFamily="18" charset="0"/>
                  <a:buChar char="◦"/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100000"/>
                  </a:lnSpc>
                  <a:spcBef>
                    <a:spcPts val="500"/>
                  </a:spcBef>
                  <a:buClr>
                    <a:schemeClr val="tx1">
                      <a:lumMod val="85000"/>
                      <a:lumOff val="15000"/>
                    </a:schemeClr>
                  </a:buClr>
                  <a:buFont typeface="Garamond" pitchFamily="18" charset="0"/>
                  <a:buChar char="◦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100000"/>
                  </a:lnSpc>
                  <a:spcBef>
                    <a:spcPts val="500"/>
                  </a:spcBef>
                  <a:buClr>
                    <a:schemeClr val="tx1">
                      <a:lumMod val="85000"/>
                      <a:lumOff val="15000"/>
                    </a:schemeClr>
                  </a:buClr>
                  <a:buFont typeface="Garamond" pitchFamily="18" charset="0"/>
                  <a:buChar char="◦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100000"/>
                  </a:lnSpc>
                  <a:spcBef>
                    <a:spcPts val="500"/>
                  </a:spcBef>
                  <a:buClr>
                    <a:schemeClr val="tx1">
                      <a:lumMod val="85000"/>
                      <a:lumOff val="15000"/>
                    </a:schemeClr>
                  </a:buClr>
                  <a:buFont typeface="Garamond" pitchFamily="18" charset="0"/>
                  <a:buChar char="◦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100000"/>
                  </a:lnSpc>
                  <a:spcBef>
                    <a:spcPts val="500"/>
                  </a:spcBef>
                  <a:buClr>
                    <a:schemeClr val="tx1">
                      <a:lumMod val="85000"/>
                      <a:lumOff val="15000"/>
                    </a:schemeClr>
                  </a:buClr>
                  <a:buFont typeface="Garamond" pitchFamily="18" charset="0"/>
                  <a:buChar char="◦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>
                  <a:buFont typeface="Garamond" pitchFamily="18" charset="0"/>
                  <a:buNone/>
                </a:pPr>
                <a:r>
                  <a:rPr lang="sr-Latn-R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Prvi slučaj koji razmatramo je kada je smeša data preko relativnih masenih udela. </a:t>
                </a:r>
              </a:p>
              <a:p>
                <a:pPr marL="0" indent="0" algn="just">
                  <a:buFont typeface="Garamond" pitchFamily="18" charset="0"/>
                  <a:buNone/>
                </a:pPr>
                <a:endParaRPr lang="sr-Latn-RS" sz="2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Font typeface="Garamond" pitchFamily="18" charset="0"/>
                  <a:buNone/>
                </a:pPr>
                <a:endParaRPr lang="sr-Latn-RS" sz="2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Font typeface="Garamond" pitchFamily="18" charset="0"/>
                  <a:buNone/>
                </a:pPr>
                <a:endParaRPr lang="sr-Latn-RS" sz="2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Font typeface="Garamond" pitchFamily="18" charset="0"/>
                  <a:buNone/>
                </a:pPr>
                <a:endParaRPr lang="sr-Latn-RS" sz="2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Font typeface="Garamond" pitchFamily="18" charset="0"/>
                  <a:buNone/>
                </a:pPr>
                <a:endParaRPr lang="sr-Latn-RS" sz="2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Font typeface="Garamond" pitchFamily="18" charset="0"/>
                  <a:buNone/>
                </a:pPr>
                <a:endParaRPr lang="sr-Latn-RS" sz="2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Font typeface="Garamond" pitchFamily="18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2000" i="1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sr-Latn-RS" sz="2000" i="1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sr-Latn-RS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20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sr-Latn-RS" sz="20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20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sr-Latn-RS" sz="20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  <m:r>
                        <a:rPr lang="sr-Latn-RS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20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sr-Latn-RS" sz="20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20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sr-Latn-R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sr-Latn-RS" sz="20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20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sr-Latn-RS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sr-Latn-RS" sz="2000" i="1">
                              <a:latin typeface="Cambria Math" panose="02040503050406030204" pitchFamily="18" charset="0"/>
                            </a:rPr>
                            <m:t>+…+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20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sr-Latn-RS" sz="20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den>
                      </m:f>
                      <m:r>
                        <a:rPr lang="sr-Latn-RS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20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sr-Latn-RS" sz="20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</m:num>
                        <m:den>
                          <m:f>
                            <m:f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2000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sr-Latn-RS" sz="20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2000" i="1">
                                      <a:latin typeface="Cambria Math" panose="02040503050406030204" pitchFamily="18" charset="0"/>
                                    </a:rPr>
                                    <m:t>𝑀</m:t>
                                  </m:r>
                                </m:e>
                                <m:sub>
                                  <m:r>
                                    <a:rPr lang="sr-Latn-RS" sz="20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  <m:r>
                            <a:rPr lang="sr-Latn-RS" sz="2000" i="1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2000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sr-Latn-RS" sz="20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2000" i="1">
                                      <a:latin typeface="Cambria Math" panose="02040503050406030204" pitchFamily="18" charset="0"/>
                                    </a:rPr>
                                    <m:t>𝑀</m:t>
                                  </m:r>
                                </m:e>
                                <m:sub>
                                  <m:r>
                                    <a:rPr lang="sr-Latn-RS" sz="20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den>
                          </m:f>
                          <m:r>
                            <a:rPr lang="sr-Latn-RS" sz="2000" i="1">
                              <a:latin typeface="Cambria Math" panose="02040503050406030204" pitchFamily="18" charset="0"/>
                            </a:rPr>
                            <m:t>+…+</m:t>
                          </m:r>
                          <m:f>
                            <m:f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2000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sr-Latn-RS" sz="20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2000" i="1">
                                      <a:latin typeface="Cambria Math" panose="02040503050406030204" pitchFamily="18" charset="0"/>
                                    </a:rPr>
                                    <m:t>𝑀</m:t>
                                  </m:r>
                                </m:e>
                                <m:sub>
                                  <m:r>
                                    <a:rPr lang="sr-Latn-RS" sz="20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den>
                          </m:f>
                        </m:den>
                      </m:f>
                      <m:r>
                        <a:rPr lang="sr-Latn-RS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f>
                            <m:f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2000" i="1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</m:e>
                                <m:sub>
                                  <m:r>
                                    <a:rPr lang="sr-Latn-RS" sz="20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2000" i="1">
                                      <a:latin typeface="Cambria Math" panose="02040503050406030204" pitchFamily="18" charset="0"/>
                                    </a:rPr>
                                    <m:t>𝑀</m:t>
                                  </m:r>
                                </m:e>
                                <m:sub>
                                  <m:r>
                                    <a:rPr lang="sr-Latn-RS" sz="20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  <m:r>
                            <a:rPr lang="sr-Latn-RS" sz="2000" i="1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2000" i="1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</m:e>
                                <m:sub>
                                  <m:r>
                                    <a:rPr lang="sr-Latn-RS" sz="20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2000" i="1">
                                      <a:latin typeface="Cambria Math" panose="02040503050406030204" pitchFamily="18" charset="0"/>
                                    </a:rPr>
                                    <m:t>𝑀</m:t>
                                  </m:r>
                                </m:e>
                                <m:sub>
                                  <m:r>
                                    <a:rPr lang="sr-Latn-RS" sz="20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den>
                          </m:f>
                          <m:r>
                            <a:rPr lang="sr-Latn-RS" sz="2000" i="1">
                              <a:latin typeface="Cambria Math" panose="02040503050406030204" pitchFamily="18" charset="0"/>
                            </a:rPr>
                            <m:t>+…+</m:t>
                          </m:r>
                          <m:f>
                            <m:f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2000" i="1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</m:e>
                                <m:sub>
                                  <m:r>
                                    <a:rPr lang="sr-Latn-RS" sz="20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2000" i="1">
                                      <a:latin typeface="Cambria Math" panose="02040503050406030204" pitchFamily="18" charset="0"/>
                                    </a:rPr>
                                    <m:t>𝑀</m:t>
                                  </m:r>
                                </m:e>
                                <m:sub>
                                  <m:r>
                                    <a:rPr lang="sr-Latn-RS" sz="20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den>
                          </m:f>
                        </m:den>
                      </m:f>
                      <m:r>
                        <a:rPr lang="sr-Latn-RS" sz="2000" i="1">
                          <a:latin typeface="Cambria Math" panose="02040503050406030204" pitchFamily="18" charset="0"/>
                        </a:rPr>
                        <m:t>→   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2000" i="1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sr-Latn-RS" sz="2000" i="1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sr-Latn-RS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nary>
                            <m:naryPr>
                              <m:chr m:val="∑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sr-Latn-RS" sz="20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sr-Latn-RS" sz="20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sr-Latn-RS" sz="20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f>
                                <m:f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2000" i="1">
                                          <a:latin typeface="Cambria Math" panose="02040503050406030204" pitchFamily="18" charset="0"/>
                                        </a:rPr>
                                        <m:t>𝑔</m:t>
                                      </m:r>
                                    </m:e>
                                    <m:sub>
                                      <m:r>
                                        <a:rPr lang="sr-Latn-RS" sz="2000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2000" i="1">
                                          <a:latin typeface="Cambria Math" panose="02040503050406030204" pitchFamily="18" charset="0"/>
                                        </a:rPr>
                                        <m:t>𝑀</m:t>
                                      </m:r>
                                    </m:e>
                                    <m:sub>
                                      <m:r>
                                        <a:rPr lang="sr-Latn-RS" sz="2000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nary>
                        </m:den>
                      </m:f>
                    </m:oMath>
                  </m:oMathPara>
                </a14:m>
                <a:endParaRPr lang="en-US" sz="2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0B5BF8B6-42FC-420D-88E2-6EFC2E976A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799" y="1791722"/>
                <a:ext cx="11032435" cy="5357826"/>
              </a:xfrm>
              <a:prstGeom prst="rect">
                <a:avLst/>
              </a:prstGeom>
              <a:blipFill>
                <a:blip r:embed="rId2"/>
                <a:stretch>
                  <a:fillRect l="-552" t="-569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866CDE03-DB74-41D7-AF33-79A80ED0FBA8}"/>
              </a:ext>
            </a:extLst>
          </p:cNvPr>
          <p:cNvSpPr txBox="1"/>
          <p:nvPr/>
        </p:nvSpPr>
        <p:spPr>
          <a:xfrm>
            <a:off x="4076730" y="2354027"/>
            <a:ext cx="46805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000" dirty="0"/>
              <a:t>Definišemo broj  molova</a:t>
            </a:r>
          </a:p>
          <a:p>
            <a:r>
              <a:rPr lang="sr-Latn-RS" sz="2000" dirty="0"/>
              <a:t>Za smešu važi:  </a:t>
            </a:r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73D35B8-DD93-44D7-9FD6-3F5C69F149A3}"/>
                  </a:ext>
                </a:extLst>
              </p:cNvPr>
              <p:cNvSpPr txBox="1"/>
              <p:nvPr/>
            </p:nvSpPr>
            <p:spPr>
              <a:xfrm>
                <a:off x="7753307" y="2617701"/>
                <a:ext cx="2664296" cy="52860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sr-Latn-RS" b="0" dirty="0"/>
                  <a:t>k</a:t>
                </a:r>
                <a14:m>
                  <m:oMath xmlns:m="http://schemas.openxmlformats.org/officeDocument/2006/math">
                    <m:r>
                      <a:rPr lang="sr-Latn-R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R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den>
                    </m:f>
                    <m:r>
                      <a:rPr lang="sr-Latn-RS" b="0" i="1" smtClean="0">
                        <a:latin typeface="Cambria Math" panose="02040503050406030204" pitchFamily="18" charset="0"/>
                      </a:rPr>
                      <m:t>(=)</m:t>
                    </m:r>
                    <m:f>
                      <m:fPr>
                        <m:ctrlPr>
                          <a:rPr lang="sr-Latn-R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𝑘𝑔</m:t>
                        </m:r>
                      </m:num>
                      <m:den>
                        <m:f>
                          <m:fPr>
                            <m:ctrlPr>
                              <a:rPr lang="sr-Latn-R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RS" b="0" i="1" smtClean="0">
                                <a:latin typeface="Cambria Math" panose="02040503050406030204" pitchFamily="18" charset="0"/>
                              </a:rPr>
                              <m:t>𝑘𝑔</m:t>
                            </m:r>
                          </m:num>
                          <m:den>
                            <m:r>
                              <a:rPr lang="sr-Latn-RS" b="0" i="1" smtClean="0">
                                <a:latin typeface="Cambria Math" panose="02040503050406030204" pitchFamily="18" charset="0"/>
                              </a:rPr>
                              <m:t>𝑘𝑚𝑜𝑙</m:t>
                            </m:r>
                          </m:den>
                        </m:f>
                      </m:den>
                    </m:f>
                    <m:r>
                      <a:rPr lang="sr-Latn-RS" b="0" i="1" smtClean="0">
                        <a:latin typeface="Cambria Math" panose="02040503050406030204" pitchFamily="18" charset="0"/>
                      </a:rPr>
                      <m:t>(=)</m:t>
                    </m:r>
                    <m:d>
                      <m:dPr>
                        <m:begChr m:val="["/>
                        <m:endChr m:val="]"/>
                        <m:ctrlPr>
                          <a:rPr lang="sr-Latn-R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𝑘𝑚𝑜𝑙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73D35B8-DD93-44D7-9FD6-3F5C69F149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53307" y="2617701"/>
                <a:ext cx="2664296" cy="528606"/>
              </a:xfrm>
              <a:prstGeom prst="rect">
                <a:avLst/>
              </a:prstGeom>
              <a:blipFill>
                <a:blip r:embed="rId3"/>
                <a:stretch>
                  <a:fillRect l="-5492" t="-4598" b="-8046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1A9B534-A703-4E55-BE77-68070F282197}"/>
                  </a:ext>
                </a:extLst>
              </p:cNvPr>
              <p:cNvSpPr txBox="1"/>
              <p:nvPr/>
            </p:nvSpPr>
            <p:spPr>
              <a:xfrm>
                <a:off x="4090800" y="3240134"/>
                <a:ext cx="5742105" cy="76027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+…+</m:t>
                      </m:r>
                      <m:sSub>
                        <m:sSub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(=)</m:t>
                      </m:r>
                      <m:f>
                        <m:f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𝑘𝑔</m:t>
                          </m:r>
                        </m:num>
                        <m:den>
                          <m:f>
                            <m:f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𝑘𝑔</m:t>
                              </m:r>
                            </m:num>
                            <m:den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𝑘𝑚𝑜𝑙</m:t>
                              </m:r>
                            </m:den>
                          </m:f>
                        </m:den>
                      </m:f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(=)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𝑘𝑚𝑜𝑙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1A9B534-A703-4E55-BE77-68070F2821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0800" y="3240134"/>
                <a:ext cx="5742105" cy="76027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30D1BF8-3030-4445-9754-8EDCA7102577}"/>
              </a:ext>
            </a:extLst>
          </p:cNvPr>
          <p:cNvCxnSpPr/>
          <p:nvPr/>
        </p:nvCxnSpPr>
        <p:spPr>
          <a:xfrm>
            <a:off x="4780856" y="3739668"/>
            <a:ext cx="0" cy="5214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DB4AC9C7-4667-454C-AD81-799ED6357A49}"/>
              </a:ext>
            </a:extLst>
          </p:cNvPr>
          <p:cNvSpPr txBox="1"/>
          <p:nvPr/>
        </p:nvSpPr>
        <p:spPr>
          <a:xfrm>
            <a:off x="3990728" y="416919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/>
              <a:t>Broj molova smeše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0B14CC8-D517-4568-8775-7ACBC8EBB8E5}"/>
              </a:ext>
            </a:extLst>
          </p:cNvPr>
          <p:cNvSpPr txBox="1"/>
          <p:nvPr/>
        </p:nvSpPr>
        <p:spPr>
          <a:xfrm>
            <a:off x="1084232" y="2369822"/>
            <a:ext cx="20223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/>
              <a:t>m</a:t>
            </a:r>
            <a:r>
              <a:rPr lang="sr-Latn-RS" sz="900" dirty="0"/>
              <a:t>1</a:t>
            </a:r>
            <a:r>
              <a:rPr lang="sr-Latn-RS" dirty="0"/>
              <a:t>, m</a:t>
            </a:r>
            <a:r>
              <a:rPr lang="sr-Latn-RS" sz="900" dirty="0"/>
              <a:t>2</a:t>
            </a:r>
            <a:r>
              <a:rPr lang="sr-Latn-RS" dirty="0"/>
              <a:t>,...m</a:t>
            </a:r>
            <a:r>
              <a:rPr lang="sr-Latn-RS" sz="900" dirty="0"/>
              <a:t>n</a:t>
            </a:r>
          </a:p>
          <a:p>
            <a:r>
              <a:rPr lang="sr-Latn-RS" dirty="0"/>
              <a:t>m</a:t>
            </a:r>
            <a:r>
              <a:rPr lang="sr-Latn-RS" sz="900" dirty="0"/>
              <a:t>s</a:t>
            </a:r>
          </a:p>
          <a:p>
            <a:r>
              <a:rPr lang="sr-Latn-RS" dirty="0"/>
              <a:t>g</a:t>
            </a:r>
            <a:r>
              <a:rPr lang="sr-Latn-RS" sz="900" dirty="0"/>
              <a:t>1</a:t>
            </a:r>
            <a:r>
              <a:rPr lang="sr-Latn-RS" dirty="0"/>
              <a:t>, g</a:t>
            </a:r>
            <a:r>
              <a:rPr lang="sr-Latn-RS" sz="900" dirty="0"/>
              <a:t>2</a:t>
            </a:r>
            <a:r>
              <a:rPr lang="sr-Latn-RS" dirty="0"/>
              <a:t>,..., g</a:t>
            </a:r>
            <a:r>
              <a:rPr lang="sr-Latn-RS" sz="900" dirty="0"/>
              <a:t>n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612697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4353C-2F4B-4FED-A30F-868C3C897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799" y="327848"/>
            <a:ext cx="10316817" cy="823874"/>
          </a:xfrm>
        </p:spPr>
        <p:txBody>
          <a:bodyPr>
            <a:normAutofit fontScale="90000"/>
          </a:bodyPr>
          <a:lstStyle/>
          <a:p>
            <a:r>
              <a:rPr lang="sr-Latn-RS" sz="3200" b="1" dirty="0">
                <a:latin typeface="Arial" pitchFamily="34" charset="0"/>
                <a:cs typeface="Arial" pitchFamily="34" charset="0"/>
              </a:rPr>
              <a:t>Određivanje prividne gasne konstante i molarne mase</a:t>
            </a:r>
            <a:endParaRPr lang="sr-Latn-R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9B11BBC-F4C6-4CD8-A4EE-65D7BB6B1E0D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715617" y="944724"/>
                <a:ext cx="11131826" cy="4968552"/>
              </a:xfrm>
            </p:spPr>
            <p:txBody>
              <a:bodyPr>
                <a:noAutofit/>
              </a:bodyPr>
              <a:lstStyle/>
              <a:p>
                <a:pPr algn="just"/>
                <a:r>
                  <a:rPr lang="sr-Latn-R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Drugi slučaj kada je poznat relativni zapreminski sastav smeše.</a:t>
                </a:r>
              </a:p>
              <a:p>
                <a:pPr algn="just"/>
                <a:endParaRPr lang="sr-Latn-R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sr-Latn-R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𝑉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𝑠</m:t>
                          </m:r>
                        </m:sub>
                      </m:sSub>
                      <m:r>
                        <a:rPr lang="en-US" sz="1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b>
                        <m:sSub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𝜌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𝑠</m:t>
                          </m:r>
                        </m:sub>
                      </m:sSub>
                      <m:r>
                        <a:rPr lang="sr-Latn-R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𝑉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sr-Latn-R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𝜌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sr-Latn-R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𝑉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sr-Latn-R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𝜌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sr-Latn-R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+…+</m:t>
                      </m:r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𝑉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sub>
                      </m:sSub>
                      <m:r>
                        <a:rPr lang="sr-Latn-R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𝜌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sub>
                      </m:sSub>
                      <m:r>
                        <a:rPr lang="sr-Latn-R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  /:</m:t>
                      </m:r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𝑉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𝑠</m:t>
                          </m:r>
                        </m:sub>
                      </m:sSub>
                    </m:oMath>
                  </m:oMathPara>
                </a14:m>
                <a:endParaRPr lang="sr-Latn-R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𝜌</m:t>
                          </m:r>
                        </m:e>
                        <m:sub>
                          <m:r>
                            <a:rPr lang="sr-Latn-R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𝑠</m:t>
                          </m:r>
                        </m:sub>
                      </m:sSub>
                      <m:r>
                        <a:rPr lang="sr-Latn-R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sr-Latn-R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𝑟</m:t>
                          </m:r>
                        </m:e>
                        <m:sub>
                          <m:r>
                            <a:rPr lang="sr-Latn-R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sr-Latn-R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b>
                        <m:sSubPr>
                          <m:ctrlPr>
                            <a:rPr lang="sr-Latn-R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𝜌</m:t>
                          </m:r>
                        </m:e>
                        <m:sub>
                          <m:r>
                            <a:rPr lang="sr-Latn-R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sr-Latn-R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sSub>
                        <m:sSubPr>
                          <m:ctrlPr>
                            <a:rPr lang="sr-Latn-R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𝑟</m:t>
                          </m:r>
                        </m:e>
                        <m:sub>
                          <m:r>
                            <a:rPr lang="sr-Latn-R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sr-Latn-R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b>
                        <m:sSubPr>
                          <m:ctrlPr>
                            <a:rPr lang="sr-Latn-R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𝜌</m:t>
                          </m:r>
                        </m:e>
                        <m:sub>
                          <m:r>
                            <a:rPr lang="sr-Latn-R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sr-Latn-R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+…+</m:t>
                      </m:r>
                      <m:sSub>
                        <m:sSubPr>
                          <m:ctrlPr>
                            <a:rPr lang="sr-Latn-R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𝑟</m:t>
                          </m:r>
                        </m:e>
                        <m:sub>
                          <m:r>
                            <a:rPr lang="sr-Latn-R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sub>
                      </m:sSub>
                      <m:r>
                        <a:rPr lang="sr-Latn-R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b>
                        <m:sSubPr>
                          <m:ctrlPr>
                            <a:rPr lang="sr-Latn-R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𝜌</m:t>
                          </m:r>
                        </m:e>
                        <m:sub>
                          <m:r>
                            <a:rPr lang="sr-Latn-R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sr-Latn-R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r>
                  <a:rPr lang="sr-Latn-R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Napišimo specifičnu težinu kao   </a:t>
                </a:r>
                <a14:m>
                  <m:oMath xmlns:m="http://schemas.openxmlformats.org/officeDocument/2006/math">
                    <m:r>
                      <a:rPr lang="sr-Latn-RS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𝜌</m:t>
                    </m:r>
                    <m:r>
                      <a:rPr lang="sr-Latn-R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sr-Latn-R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sr-Latn-R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sr-Latn-R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𝑣</m:t>
                        </m:r>
                      </m:den>
                    </m:f>
                    <m:r>
                      <a:rPr lang="sr-Latn-R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sr-Latn-R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sr-Latn-R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𝑀</m:t>
                        </m:r>
                      </m:num>
                      <m:den>
                        <m:r>
                          <a:rPr lang="sr-Latn-R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𝑀</m:t>
                        </m:r>
                        <m:r>
                          <a:rPr lang="sr-Latn-R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sr-Latn-R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𝑣</m:t>
                        </m:r>
                      </m:den>
                    </m:f>
                  </m:oMath>
                </a14:m>
                <a:r>
                  <a:rPr lang="sr-Latn-R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uz napomenu da su zapremine molova različitih gasova jednake (AOGADROV ZAKON) na istom pritisku i temperaturi.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𝑀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sr-Latn-RS" sz="1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b>
                        <m:sSubPr>
                          <m:ctrlPr>
                            <a:rPr lang="sr-Latn-R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𝑣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sr-Latn-R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𝑀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sr-Latn-R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𝑣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sr-Latn-R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=…=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𝑀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𝑣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𝑐𝑜𝑛𝑠𝑡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;  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𝑝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𝑡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𝑐𝑜𝑛𝑠𝑡</m:t>
                      </m:r>
                    </m:oMath>
                  </m:oMathPara>
                </a14:m>
                <a:endParaRPr lang="sr-Latn-R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r>
                  <a:rPr lang="sr-Latn-R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I iznose </a:t>
                </a:r>
                <a14:m>
                  <m:oMath xmlns:m="http://schemas.openxmlformats.org/officeDocument/2006/math">
                    <m:r>
                      <a:rPr lang="sr-Latn-R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22,4</m:t>
                    </m:r>
                    <m:d>
                      <m:dPr>
                        <m:begChr m:val="["/>
                        <m:endChr m:val="]"/>
                        <m:ctrlPr>
                          <a:rPr lang="sr-Latn-R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sr-Latn-RS" sz="1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sr-Latn-RS" sz="1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sr-Latn-RS" sz="1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𝑁</m:t>
                            </m:r>
                          </m:sub>
                          <m:sup>
                            <m:r>
                              <a:rPr lang="sr-Latn-RS" sz="1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p>
                        </m:sSubSup>
                      </m:e>
                    </m:d>
                  </m:oMath>
                </a14:m>
                <a:r>
                  <a:rPr lang="sr-Latn-R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 (na normalnim uslovima) i </a:t>
                </a:r>
                <a14:m>
                  <m:oMath xmlns:m="http://schemas.openxmlformats.org/officeDocument/2006/math">
                    <m:r>
                      <a:rPr lang="sr-Latn-RS" sz="16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sr-Latn-RS" sz="1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4</m:t>
                    </m:r>
                    <m:d>
                      <m:dPr>
                        <m:begChr m:val="["/>
                        <m:endChr m:val="]"/>
                        <m:ctrlPr>
                          <a:rPr lang="sr-Latn-R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sr-Latn-RS" sz="1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sr-Latn-RS" sz="1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sr-Latn-RS" sz="1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sub>
                          <m:sup>
                            <m:r>
                              <a:rPr lang="sr-Latn-RS" sz="1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p>
                        </m:sSubSup>
                      </m:e>
                    </m:d>
                  </m:oMath>
                </a14:m>
                <a:r>
                  <a:rPr lang="sr-Latn-R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(na tehničkim uslovima)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r-Latn-RS" sz="16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60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𝑠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60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𝑠</m:t>
                              </m:r>
                            </m:sub>
                          </m:sSub>
                          <m:r>
                            <a:rPr lang="sr-Latn-R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sr-Latn-RS" sz="16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  <m:r>
                        <a:rPr lang="sr-Latn-RS" sz="1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sr-Latn-R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sr-Latn-R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sr-Latn-RS" sz="1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f>
                        <m:fPr>
                          <m:ctrlPr>
                            <a:rPr lang="sr-Latn-RS" sz="1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6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sr-Latn-R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sr-Latn-R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6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sr-Latn-R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sr-Latn-RS" sz="16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sr-Latn-RS" sz="1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+…+</m:t>
                      </m:r>
                      <m:f>
                        <m:fPr>
                          <m:ctrlPr>
                            <a:rPr lang="sr-Latn-RS" sz="1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6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sr-Latn-R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sr-Latn-R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6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sr-Latn-R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sr-Latn-R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</m:sub>
                          </m:sSub>
                        </m:den>
                      </m:f>
                      <m:r>
                        <a:rPr lang="sr-Latn-R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→  </m:t>
                      </m:r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𝑀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𝑠</m:t>
                          </m:r>
                        </m:sub>
                      </m:sSub>
                      <m:r>
                        <a:rPr lang="sr-Latn-R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=0</m:t>
                          </m:r>
                        </m:sub>
                        <m:sup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sr-Latn-R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sr-Latn-R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sr-Latn-R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r>
                  <a:rPr lang="sr-Latn-R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Kako je gasna konstanta svake komponente</a:t>
                </a:r>
                <a14:m>
                  <m:oMath xmlns:m="http://schemas.openxmlformats.org/officeDocument/2006/math">
                    <m:r>
                      <a:rPr lang="sr-Latn-R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b>
                      <m:sSubPr>
                        <m:ctrlPr>
                          <a:rPr lang="sr-Latn-R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sr-Latn-R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e>
                      <m:sub>
                        <m:r>
                          <a:rPr lang="sr-Latn-R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</m:sub>
                    </m:sSub>
                    <m:r>
                      <a:rPr lang="sr-Latn-R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sr-Latn-R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sr-Latn-RS" sz="1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sr-Latn-RS" sz="1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sr-Latn-RS" sz="1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𝑢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sr-Latn-RS" sz="1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sr-Latn-RS" sz="1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𝑀</m:t>
                            </m:r>
                          </m:e>
                          <m:sub>
                            <m:r>
                              <a:rPr lang="sr-Latn-RS" sz="1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</m:t>
                            </m:r>
                          </m:sub>
                        </m:sSub>
                      </m:den>
                    </m:f>
                    <m:r>
                      <a:rPr lang="sr-Latn-R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(=)</m:t>
                    </m:r>
                    <m:d>
                      <m:dPr>
                        <m:begChr m:val="["/>
                        <m:endChr m:val="]"/>
                        <m:ctrlPr>
                          <a:rPr lang="sr-Latn-R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sr-Latn-RS" sz="1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sr-Latn-RS" sz="1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𝐽</m:t>
                            </m:r>
                          </m:num>
                          <m:den>
                            <m:r>
                              <a:rPr lang="sr-Latn-RS" sz="1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𝑘𝑔𝐾</m:t>
                            </m:r>
                          </m:den>
                        </m:f>
                      </m:e>
                    </m:d>
                  </m:oMath>
                </a14:m>
                <a:endParaRPr lang="sr-Latn-R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𝑅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𝑠</m:t>
                          </m:r>
                        </m:sub>
                      </m:sSub>
                      <m:r>
                        <a:rPr lang="sr-Latn-RS" sz="1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𝑢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  <m:r>
                        <a:rPr lang="sr-Latn-RS" sz="1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𝑅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sub>
                      </m:sSub>
                      <m:nary>
                        <m:naryPr>
                          <m:chr m:val="∑"/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=1</m:t>
                          </m:r>
                        </m:sub>
                        <m:sup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sup>
                        <m:e>
                          <m:f>
                            <m:fPr>
                              <m:ctrlP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6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6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𝑔</m:t>
                                  </m:r>
                                </m:e>
                                <m:sub>
                                  <m:r>
                                    <a:rPr lang="sr-Latn-RS" sz="16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𝑘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6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6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𝑀</m:t>
                                  </m:r>
                                </m:e>
                                <m:sub>
                                  <m:r>
                                    <a:rPr lang="sr-Latn-RS" sz="16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𝑘</m:t>
                                  </m:r>
                                </m:sub>
                              </m:sSub>
                            </m:den>
                          </m:f>
                        </m:e>
                      </m:nary>
                      <m:r>
                        <a:rPr lang="sr-Latn-RS" sz="1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𝑢</m:t>
                              </m:r>
                            </m:sub>
                          </m:sSub>
                        </m:num>
                        <m:den>
                          <m:nary>
                            <m:naryPr>
                              <m:chr m:val="∑"/>
                              <m:ctrlP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sr-Latn-RS" sz="16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6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sr-Latn-RS" sz="16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𝑘</m:t>
                                  </m:r>
                                </m:sub>
                              </m:sSub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∙</m:t>
                              </m:r>
                              <m:sSub>
                                <m:sSubPr>
                                  <m:ctrlPr>
                                    <a:rPr lang="sr-Latn-R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𝑀</m:t>
                                  </m:r>
                                </m:e>
                                <m:sub>
                                  <m:r>
                                    <a:rPr lang="sr-Latn-R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</m:nary>
                        </m:den>
                      </m:f>
                      <m:r>
                        <a:rPr lang="sr-Latn-RS" sz="1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=1</m:t>
                          </m:r>
                        </m:sub>
                        <m:sup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sr-Latn-R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sr-Latn-R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sr-Latn-R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nary>
                                <m:naryPr>
                                  <m:chr m:val="∑"/>
                                  <m:ctrlPr>
                                    <a:rPr lang="sr-Latn-R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sr-Latn-R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𝑘</m:t>
                                  </m:r>
                                  <m:r>
                                    <a:rPr lang="sr-Latn-R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sr-Latn-R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𝑛</m:t>
                                  </m:r>
                                </m:sup>
                                <m:e>
                                  <m:f>
                                    <m:fPr>
                                      <m:ctrlPr>
                                        <a:rPr lang="sr-Latn-RS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sr-Latn-RS" sz="16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sr-Latn-RS" sz="16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sr-Latn-RS" sz="16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𝑘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sr-Latn-RS" sz="16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sr-Latn-RS" sz="16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sr-Latn-RS" sz="16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𝑘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nary>
                            </m:den>
                          </m:f>
                        </m:e>
                      </m:nary>
                    </m:oMath>
                  </m:oMathPara>
                </a14:m>
                <a:endParaRPr lang="sr-Latn-R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9B11BBC-F4C6-4CD8-A4EE-65D7BB6B1E0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715617" y="944724"/>
                <a:ext cx="11131826" cy="4968552"/>
              </a:xfrm>
              <a:blipFill>
                <a:blip r:embed="rId2"/>
                <a:stretch>
                  <a:fillRect l="-493" t="-613" r="-329" b="-7362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8A0E6960-CC5B-46C5-BB26-4BB3E77D4F47}"/>
              </a:ext>
            </a:extLst>
          </p:cNvPr>
          <p:cNvSpPr txBox="1"/>
          <p:nvPr/>
        </p:nvSpPr>
        <p:spPr>
          <a:xfrm>
            <a:off x="1213111" y="1333168"/>
            <a:ext cx="18559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/>
              <a:t>V</a:t>
            </a:r>
            <a:r>
              <a:rPr lang="sr-Latn-RS" sz="900" dirty="0"/>
              <a:t>1</a:t>
            </a:r>
            <a:r>
              <a:rPr lang="sr-Latn-RS" dirty="0"/>
              <a:t>,V</a:t>
            </a:r>
            <a:r>
              <a:rPr lang="sr-Latn-RS" sz="900" dirty="0"/>
              <a:t>2</a:t>
            </a:r>
            <a:r>
              <a:rPr lang="sr-Latn-RS" dirty="0"/>
              <a:t>,..., V</a:t>
            </a:r>
            <a:r>
              <a:rPr lang="sr-Latn-RS" sz="900" dirty="0"/>
              <a:t>n</a:t>
            </a:r>
          </a:p>
          <a:p>
            <a:r>
              <a:rPr lang="sr-Latn-RS" dirty="0"/>
              <a:t>V</a:t>
            </a:r>
            <a:r>
              <a:rPr lang="sr-Latn-RS" sz="900" dirty="0"/>
              <a:t>s</a:t>
            </a:r>
          </a:p>
          <a:p>
            <a:r>
              <a:rPr lang="sr-Latn-RS" dirty="0"/>
              <a:t>r</a:t>
            </a:r>
            <a:r>
              <a:rPr lang="sr-Latn-RS" sz="900" dirty="0"/>
              <a:t>1</a:t>
            </a:r>
            <a:r>
              <a:rPr lang="sr-Latn-RS" dirty="0"/>
              <a:t>, r</a:t>
            </a:r>
            <a:r>
              <a:rPr lang="sr-Latn-RS" sz="900" dirty="0"/>
              <a:t>2</a:t>
            </a:r>
            <a:r>
              <a:rPr lang="sr-Latn-RS" dirty="0"/>
              <a:t>, ...r</a:t>
            </a:r>
            <a:r>
              <a:rPr lang="sr-Latn-RS" sz="900" dirty="0"/>
              <a:t>n</a:t>
            </a:r>
            <a:endParaRPr lang="en-US" sz="9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12E6605-F56A-4206-B50B-FE0DF6FD7175}"/>
                  </a:ext>
                </a:extLst>
              </p:cNvPr>
              <p:cNvSpPr txBox="1"/>
              <p:nvPr/>
            </p:nvSpPr>
            <p:spPr>
              <a:xfrm>
                <a:off x="2732785" y="1333168"/>
                <a:ext cx="8002676" cy="56534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+…+</m:t>
                      </m:r>
                      <m:sSub>
                        <m:sSub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;       </m:t>
                      </m:r>
                      <m:sSub>
                        <m:sSub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sr-Latn-R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sr-Latn-R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   </m:t>
                      </m:r>
                      <m:sSub>
                        <m:sSubPr>
                          <m:ctrlPr>
                            <a:rPr lang="sr-Latn-R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den>
                      </m:f>
                      <m:r>
                        <a:rPr lang="sr-Latn-R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sr-Latn-R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12E6605-F56A-4206-B50B-FE0DF6FD71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2785" y="1333168"/>
                <a:ext cx="8002676" cy="56534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0167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A84C3-1BC9-4AE4-B62A-045F7EF5C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369826" cy="735632"/>
          </a:xfrm>
        </p:spPr>
        <p:txBody>
          <a:bodyPr>
            <a:normAutofit/>
          </a:bodyPr>
          <a:lstStyle/>
          <a:p>
            <a:r>
              <a:rPr lang="sr-Latn-RS" sz="3200" b="1" dirty="0">
                <a:latin typeface="Arial" panose="020B0604020202020204" pitchFamily="34" charset="0"/>
                <a:cs typeface="Arial" panose="020B0604020202020204" pitchFamily="34" charset="0"/>
              </a:rPr>
              <a:t>Određivanje parcijalnih pritisaka komponenti</a:t>
            </a:r>
            <a:endParaRPr lang="sr-Latn-R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4D8D485C-B477-42F3-ACB5-6AB1FF30004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47530" y="1504156"/>
                <a:ext cx="10058400" cy="3849687"/>
              </a:xfrm>
            </p:spPr>
            <p:txBody>
              <a:bodyPr>
                <a:noAutofit/>
              </a:bodyPr>
              <a:lstStyle/>
              <a:p>
                <a:pPr marL="457200" marR="0" indent="-457200" algn="just">
                  <a:buFont typeface="+mj-lt"/>
                  <a:buAutoNum type="alphaLcParenR"/>
                </a:pPr>
                <a:r>
                  <a:rPr lang="sr-Latn-R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Data je smeša relativnog masenog sastava g</a:t>
                </a:r>
                <a:r>
                  <a:rPr lang="sr-Latn-RS" sz="900" dirty="0"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sr-Latn-R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,g</a:t>
                </a:r>
                <a:r>
                  <a:rPr lang="sr-Latn-RS" sz="9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sr-Latn-R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,...,g</a:t>
                </a:r>
                <a:r>
                  <a:rPr lang="sr-Latn-RS" sz="900" dirty="0"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sr-Latn-R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,  zapremine V</a:t>
                </a:r>
                <a:r>
                  <a:rPr lang="sr-Latn-RS" sz="900" dirty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sr-Latn-R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, mase m</a:t>
                </a:r>
                <a:r>
                  <a:rPr lang="sr-Latn-RS" sz="900" dirty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sr-Latn-R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, na pritisku p i temperaturi T, gasne konstante R</a:t>
                </a:r>
                <a:r>
                  <a:rPr lang="sr-Latn-RS" sz="900" dirty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sr-Latn-R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R="0" algn="just"/>
                <a:r>
                  <a:rPr lang="sr-Latn-R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Svaki pojedini gas u smeši ima svoj parcijalni pritisak p</a:t>
                </a:r>
                <a:r>
                  <a:rPr lang="sr-Latn-RS" sz="900" dirty="0">
                    <a:latin typeface="Arial" panose="020B0604020202020204" pitchFamily="34" charset="0"/>
                    <a:cs typeface="Arial" panose="020B0604020202020204" pitchFamily="34" charset="0"/>
                  </a:rPr>
                  <a:t>k</a:t>
                </a:r>
                <a:r>
                  <a:rPr lang="sr-Latn-R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, kad zauzme celu zapreminu smeše V</a:t>
                </a:r>
                <a:r>
                  <a:rPr lang="sr-Latn-RS" sz="900" dirty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sr-Latn-R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na istoj temperaturi T.</a:t>
                </a:r>
              </a:p>
              <a:p>
                <a:pPr marL="0" marR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𝑝</m:t>
                      </m:r>
                      <m:r>
                        <a:rPr lang="sr-Latn-R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b>
                        <m:sSubPr>
                          <m:ctrlP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𝑉</m:t>
                          </m:r>
                        </m:e>
                        <m:sub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𝑠</m:t>
                          </m:r>
                        </m:sub>
                      </m:sSub>
                      <m:r>
                        <a:rPr lang="sr-Latn-R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</m:e>
                        <m:sub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𝑠</m:t>
                          </m:r>
                        </m:sub>
                      </m:sSub>
                      <m:sSub>
                        <m:sSubPr>
                          <m:ctrlP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𝑅</m:t>
                          </m:r>
                        </m:e>
                        <m:sub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𝑠</m:t>
                          </m:r>
                        </m:sub>
                      </m:sSub>
                      <m:r>
                        <a:rPr lang="sr-Latn-R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𝑇</m:t>
                      </m:r>
                      <m:r>
                        <a:rPr lang="sr-Latn-R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; </m:t>
                      </m:r>
                      <m:sSub>
                        <m:sSubPr>
                          <m:ctrlP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𝑝</m:t>
                          </m:r>
                        </m:e>
                        <m:sub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</m:sub>
                      </m:sSub>
                      <m:r>
                        <a:rPr lang="sr-Latn-R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b>
                        <m:sSubPr>
                          <m:ctrlP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𝑉</m:t>
                          </m:r>
                        </m:e>
                        <m:sub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𝑠</m:t>
                          </m:r>
                        </m:sub>
                      </m:sSub>
                      <m:r>
                        <a:rPr lang="sr-Latn-R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</m:e>
                        <m:sub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</m:sub>
                      </m:sSub>
                      <m:sSub>
                        <m:sSubPr>
                          <m:ctrlP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𝑅</m:t>
                          </m:r>
                        </m:e>
                        <m:sub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</m:sub>
                      </m:sSub>
                      <m:r>
                        <a:rPr lang="sr-Latn-R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𝑇</m:t>
                      </m:r>
                      <m:r>
                        <a:rPr lang="sr-Latn-R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; </m:t>
                      </m:r>
                      <m:f>
                        <m:fPr>
                          <m:ctrlP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</m:sub>
                          </m:sSub>
                        </m:num>
                        <m:den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𝑝</m:t>
                          </m:r>
                        </m:den>
                      </m:f>
                      <m:r>
                        <a:rPr lang="sr-Latn-R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𝑔</m:t>
                          </m:r>
                        </m:e>
                        <m:sub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</m:sub>
                      </m:sSub>
                      <m:f>
                        <m:fPr>
                          <m:ctrlP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sr-Latn-R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marR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𝑝</m:t>
                          </m:r>
                        </m:e>
                        <m:sub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</m:sub>
                      </m:sSub>
                      <m:r>
                        <a:rPr lang="sr-Latn-R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sr-Latn-R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𝑝</m:t>
                      </m:r>
                      <m:r>
                        <a:rPr lang="sr-Latn-R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b>
                        <m:sSubPr>
                          <m:ctrlPr>
                            <a:rPr lang="sr-Latn-R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𝑔</m:t>
                          </m:r>
                        </m:e>
                        <m:sub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</m:sub>
                      </m:sSub>
                      <m:f>
                        <m:fPr>
                          <m:ctrlPr>
                            <a:rPr lang="sr-Latn-R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  <m:r>
                        <a:rPr lang="sr-Latn-R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sr-Latn-R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𝑝</m:t>
                      </m:r>
                      <m:r>
                        <a:rPr lang="sr-Latn-R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b>
                        <m:sSubPr>
                          <m:ctrlP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𝑔</m:t>
                          </m:r>
                        </m:e>
                        <m:sub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</m:sub>
                      </m:sSub>
                      <m:r>
                        <a:rPr lang="sr-Latn-R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f>
                        <m:fPr>
                          <m:ctrlP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𝑠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sr-Latn-R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marR="0" indent="0" algn="just">
                  <a:buNone/>
                </a:pPr>
                <a:r>
                  <a:rPr lang="sr-Latn-R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Bitno je naglasiti da je p pritisak smeše (merimo ga) dok je p</a:t>
                </a:r>
                <a:r>
                  <a:rPr lang="sr-Latn-RS" sz="1100" dirty="0">
                    <a:latin typeface="Arial" panose="020B0604020202020204" pitchFamily="34" charset="0"/>
                    <a:cs typeface="Arial" panose="020B0604020202020204" pitchFamily="34" charset="0"/>
                  </a:rPr>
                  <a:t>k</a:t>
                </a:r>
                <a:r>
                  <a:rPr lang="sr-Latn-R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fiktivna veličina.</a:t>
                </a:r>
              </a:p>
              <a:p>
                <a:pPr marL="457200" marR="0" indent="-457200" algn="just">
                  <a:buFont typeface="+mj-lt"/>
                  <a:buAutoNum type="alphaLcParenR" startAt="2"/>
                </a:pPr>
                <a:r>
                  <a:rPr lang="sr-Latn-R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Neka je dat zapreminski sastav smeše r</a:t>
                </a:r>
                <a:r>
                  <a:rPr lang="sr-Latn-RS" sz="900" dirty="0"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sr-Latn-R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, r</a:t>
                </a:r>
                <a:r>
                  <a:rPr lang="sr-Latn-RS" sz="9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sr-Latn-R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,..., r</a:t>
                </a:r>
                <a:r>
                  <a:rPr lang="sr-Latn-RS" sz="900" dirty="0"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sr-Latn-R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 Tada iz Bojl- Mariotovog zakona (T=const) sledi:</a:t>
                </a:r>
              </a:p>
              <a:p>
                <a:pPr marL="0" marR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20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𝑝</m:t>
                          </m:r>
                        </m:e>
                        <m:sub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</m:sub>
                      </m:sSub>
                      <m:sSub>
                        <m:sSubPr>
                          <m:ctrlPr>
                            <a:rPr lang="sr-Latn-RS" sz="20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𝑉</m:t>
                          </m:r>
                        </m:e>
                        <m:sub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𝑠</m:t>
                          </m:r>
                        </m:sub>
                      </m:sSub>
                      <m:r>
                        <a:rPr lang="sr-Latn-R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sr-Latn-R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𝑝</m:t>
                      </m:r>
                      <m:sSub>
                        <m:sSubPr>
                          <m:ctrlPr>
                            <a:rPr lang="sr-Latn-R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𝑉</m:t>
                          </m:r>
                        </m:e>
                        <m:sub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</m:sub>
                      </m:sSub>
                      <m:r>
                        <a:rPr lang="sr-Latn-R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sr-Latn-R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→ </m:t>
                      </m:r>
                      <m:sSub>
                        <m:sSubPr>
                          <m:ctrlP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𝑝</m:t>
                          </m:r>
                        </m:e>
                        <m:sub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</m:sub>
                      </m:sSub>
                      <m:r>
                        <a:rPr lang="sr-Latn-R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𝑟</m:t>
                          </m:r>
                        </m:e>
                        <m:sub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</m:sub>
                      </m:sSub>
                      <m:r>
                        <a:rPr lang="sr-Latn-R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sr-Latn-R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𝑝</m:t>
                      </m:r>
                    </m:oMath>
                  </m:oMathPara>
                </a14:m>
                <a:endParaRPr lang="sr-Latn-R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marR="0" indent="-457200" algn="just">
                  <a:buFont typeface="+mj-lt"/>
                  <a:buAutoNum type="alphaLcParenR" startAt="2"/>
                </a:pPr>
                <a:endParaRPr lang="sr-Latn-R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marR="0" indent="0" algn="just">
                  <a:buNone/>
                </a:pPr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4D8D485C-B477-42F3-ACB5-6AB1FF30004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47530" y="1504156"/>
                <a:ext cx="10058400" cy="3849687"/>
              </a:xfrm>
              <a:blipFill>
                <a:blip r:embed="rId2"/>
                <a:stretch>
                  <a:fillRect l="-606" t="-792" r="-667" b="-16957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8207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72ED1-E9D7-4EEB-ADF7-F92F27E534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756" y="589585"/>
            <a:ext cx="10793896" cy="1371600"/>
          </a:xfrm>
        </p:spPr>
        <p:txBody>
          <a:bodyPr>
            <a:normAutofit/>
          </a:bodyPr>
          <a:lstStyle/>
          <a:p>
            <a:r>
              <a:rPr lang="sr-Latn-RS" sz="2800" b="1" dirty="0">
                <a:latin typeface="Arial" panose="020B0604020202020204" pitchFamily="34" charset="0"/>
                <a:cs typeface="Arial" panose="020B0604020202020204" pitchFamily="34" charset="0"/>
              </a:rPr>
              <a:t>Prelaz sa relativnog masenog na relativni zapreminski sastav</a:t>
            </a:r>
            <a:endParaRPr lang="sr-Latn-R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DC9DAFD-A2F8-444A-8633-0D6C81E55EA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pPr algn="just"/>
                <a:r>
                  <a:rPr lang="sr-Latn-R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Kako je: </a:t>
                </a:r>
                <a14:m>
                  <m:oMath xmlns:m="http://schemas.openxmlformats.org/officeDocument/2006/math">
                    <m:r>
                      <a:rPr lang="sr-Latn-R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  <m:r>
                      <a:rPr lang="sr-Latn-R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sr-Latn-R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sr-Latn-R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sr-Latn-R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𝑀</m:t>
                    </m:r>
                    <m:r>
                      <a:rPr lang="sr-Latn-R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sr-Latn-R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𝑣</m:t>
                    </m:r>
                    <m:r>
                      <a:rPr lang="sr-Latn-R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sr-Latn-R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sr-Latn-R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sr-Latn-R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𝑣</m:t>
                    </m:r>
                  </m:oMath>
                </a14:m>
                <a:r>
                  <a:rPr lang="sr-Latn-R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i </a:t>
                </a:r>
                <a14:m>
                  <m:oMath xmlns:m="http://schemas.openxmlformats.org/officeDocument/2006/math">
                    <m:r>
                      <a:rPr lang="sr-Latn-R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𝑀</m:t>
                    </m:r>
                    <m:r>
                      <a:rPr lang="sr-Latn-R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sr-Latn-R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𝑣</m:t>
                    </m:r>
                    <m:r>
                      <a:rPr lang="sr-Latn-R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sr-Latn-R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𝑐𝑜𝑛𝑠𝑡</m:t>
                    </m:r>
                    <m:r>
                      <a:rPr lang="sr-Latn-R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→</m:t>
                    </m:r>
                  </m:oMath>
                </a14:m>
                <a:endParaRPr lang="sr-Latn-RS" sz="2000" b="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just"/>
                <a:endParaRPr lang="sr-Latn-RS" sz="2000" b="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20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𝑟</m:t>
                          </m:r>
                        </m:e>
                        <m:sub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</m:sub>
                      </m:sSub>
                      <m:r>
                        <a:rPr lang="sr-Latn-R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sr-Latn-R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  <m:r>
                        <a:rPr lang="sr-Latn-R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sr-Latn-R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sr-Latn-RS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sr-Latn-RS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sr-Latn-RS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sr-Latn-RS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+⋯</m:t>
                          </m:r>
                        </m:den>
                      </m:f>
                      <m:r>
                        <a:rPr lang="sr-Latn-R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sr-Latn-R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sr-Latn-R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⋯</m:t>
                          </m:r>
                        </m:den>
                      </m:f>
                      <m:r>
                        <a:rPr lang="sr-Latn-R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sr-Latn-R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sr-Latn-R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20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20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sr-Latn-RS" sz="20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𝑘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20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20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𝑀</m:t>
                                  </m:r>
                                </m:e>
                                <m:sub>
                                  <m:r>
                                    <a:rPr lang="sr-Latn-RS" sz="20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𝑘</m:t>
                                  </m:r>
                                </m:sub>
                              </m:sSub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sr-Latn-R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20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20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sr-Latn-RS" sz="20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1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20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20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𝑀</m:t>
                                  </m:r>
                                </m:e>
                                <m:sub>
                                  <m:r>
                                    <a:rPr lang="sr-Latn-RS" sz="20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20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20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sr-Latn-RS" sz="20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20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20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𝑀</m:t>
                                  </m:r>
                                </m:e>
                                <m:sub>
                                  <m:r>
                                    <a:rPr lang="sr-Latn-RS" sz="20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b>
                              </m:sSub>
                            </m:den>
                          </m:f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⋯</m:t>
                          </m:r>
                        </m:den>
                      </m:f>
                      <m:r>
                        <a:rPr lang="sr-Latn-R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sr-Latn-R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sr-Latn-R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20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20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𝑔</m:t>
                                  </m:r>
                                </m:e>
                                <m:sub>
                                  <m:r>
                                    <a:rPr lang="sr-Latn-RS" sz="20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𝑘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20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20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𝑀</m:t>
                                  </m:r>
                                </m:e>
                                <m:sub>
                                  <m:r>
                                    <a:rPr lang="sr-Latn-RS" sz="20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𝑘</m:t>
                                  </m:r>
                                </m:sub>
                              </m:sSub>
                            </m:den>
                          </m:f>
                        </m:num>
                        <m:den>
                          <m:nary>
                            <m:naryPr>
                              <m:chr m:val="∑"/>
                              <m:ctrlPr>
                                <a:rPr lang="sr-Latn-R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sr-Latn-R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</m:sup>
                            <m:e>
                              <m:f>
                                <m:fPr>
                                  <m:ctrlPr>
                                    <a:rPr lang="sr-Latn-RS" sz="20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sr-Latn-RS" sz="2000" b="0" i="1" smtClean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2000" b="0" i="1" smtClean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𝑔</m:t>
                                      </m:r>
                                    </m:e>
                                    <m:sub>
                                      <m:r>
                                        <a:rPr lang="sr-Latn-RS" sz="2000" b="0" i="1" smtClean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sr-Latn-RS" sz="2000" b="0" i="1" smtClean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2000" b="0" i="1" smtClean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𝑀</m:t>
                                      </m:r>
                                    </m:e>
                                    <m:sub>
                                      <m:r>
                                        <a:rPr lang="sr-Latn-RS" sz="2000" b="0" i="1" smtClean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nary>
                        </m:den>
                      </m:f>
                      <m:r>
                        <a:rPr lang="sr-Latn-R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sr-Latn-R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sr-Latn-R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𝑀</m:t>
                          </m:r>
                        </m:e>
                        <m:sub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𝑠</m:t>
                          </m:r>
                        </m:sub>
                      </m:sSub>
                    </m:oMath>
                  </m:oMathPara>
                </a14:m>
                <a:endParaRPr lang="sr-Latn-R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20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𝑟</m:t>
                          </m:r>
                        </m:e>
                        <m:sub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</m:sub>
                      </m:sSub>
                      <m:r>
                        <a:rPr lang="sr-Latn-R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sr-Latn-R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𝑔</m:t>
                          </m:r>
                        </m:e>
                        <m:sub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</m:sub>
                      </m:sSub>
                      <m:r>
                        <a:rPr lang="sr-Latn-R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f>
                        <m:fPr>
                          <m:ctrlP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𝑠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</m:sub>
                          </m:sSub>
                        </m:den>
                      </m:f>
                      <m:r>
                        <a:rPr lang="sr-Latn-R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𝑔</m:t>
                          </m:r>
                        </m:e>
                        <m:sub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</m:sub>
                      </m:sSub>
                      <m:r>
                        <a:rPr lang="sr-Latn-R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f>
                        <m:fPr>
                          <m:ctrlP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sr-Latn-R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𝑔</m:t>
                          </m:r>
                        </m:e>
                        <m:sub>
                          <m:r>
                            <a:rPr lang="sr-Latn-R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</m:sub>
                      </m:sSub>
                      <m:r>
                        <a:rPr lang="sr-Latn-RS" sz="20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sr-Latn-R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𝑟</m:t>
                          </m:r>
                        </m:e>
                        <m:sub>
                          <m:r>
                            <a:rPr lang="sr-Latn-R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</m:sub>
                      </m:sSub>
                      <m:r>
                        <a:rPr lang="sr-Latn-R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f>
                        <m:fPr>
                          <m:ctrlP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  <m:r>
                        <a:rPr lang="sr-Latn-R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𝑟</m:t>
                          </m:r>
                        </m:e>
                        <m:sub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</m:sub>
                      </m:sSub>
                      <m:r>
                        <a:rPr lang="sr-Latn-R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f>
                        <m:fPr>
                          <m:ctrlP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𝑠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sr-Latn-R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sr-Latn-R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DC9DAFD-A2F8-444A-8633-0D6C81E55EA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85" t="-791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565965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sr-Latn-R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Smeša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idealn</a:t>
            </a:r>
            <a:r>
              <a:rPr lang="sr-Latn-R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gas</a:t>
            </a:r>
            <a:r>
              <a:rPr lang="sr-Latn-R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ova</a:t>
            </a:r>
            <a:endParaRPr lang="sr-Latn-R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ECB2CDA9-E3DF-48E0-924D-4C8366BCE02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indent="0" algn="just">
                  <a:lnSpc>
                    <a:spcPct val="150000"/>
                  </a:lnSpc>
                  <a:buNone/>
                </a:pPr>
                <a:r>
                  <a:rPr lang="en-US" sz="1800" b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Zadatak 2.1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Rezervoar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je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podeljen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dva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dela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 U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prvom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delu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zapremine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1,5</m:t>
                    </m:r>
                    <m:sSup>
                      <m:sSupPr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m</m:t>
                        </m:r>
                      </m:e>
                      <m:sup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nalazi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se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ugljendioksid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CO</m:t>
                        </m:r>
                      </m:e>
                      <m:sub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sz="1800" b="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 </m:t>
                    </m:r>
                  </m:oMath>
                </a14:m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pritisku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od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4,9 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𝑏𝑎𝑟𝑎</m:t>
                    </m:r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temperaturi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od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30℃</m:t>
                    </m:r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U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drugom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delu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rezervoara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zapremine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1</m:t>
                    </m:r>
                    <m:sSup>
                      <m:sSupPr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180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m</m:t>
                        </m:r>
                      </m:e>
                      <m:sup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nalazi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se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kiseonik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80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O</m:t>
                        </m:r>
                      </m:e>
                      <m:sub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pritisku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1,96 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𝑏𝑎𝑟𝑎</m:t>
                    </m:r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temperaturi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57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℃</m:t>
                    </m:r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Nakon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uklanjanja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pregrade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završenog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procesa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mešanja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odrediti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617220" lvl="1" indent="-342900" algn="just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US" sz="16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Relativni</a:t>
                </a:r>
                <a:r>
                  <a:rPr lang="en-US" sz="1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maseni</a:t>
                </a:r>
                <a:r>
                  <a:rPr lang="en-US" sz="1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RS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𝑔</m:t>
                        </m:r>
                      </m:e>
                      <m:sub>
                        <m:r>
                          <a:rPr lang="en-US" sz="1600" i="1" baseline="-2500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1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en-US" sz="16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1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zapreminski</a:t>
                </a:r>
                <a:r>
                  <a:rPr lang="en-US" sz="1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sastav</a:t>
                </a:r>
                <a:r>
                  <a:rPr lang="en-US" sz="1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nastale</a:t>
                </a:r>
                <a:r>
                  <a:rPr lang="en-US" sz="1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smeše</a:t>
                </a:r>
                <a:r>
                  <a:rPr lang="en-US" sz="1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RS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1600" i="1" baseline="-2500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1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)?</a:t>
                </a:r>
                <a:endParaRPr lang="sr-Latn-RS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617220" lvl="1" indent="-342900" algn="just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US" sz="16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Prividnu</a:t>
                </a:r>
                <a:r>
                  <a:rPr lang="en-US" sz="1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molekulsku</a:t>
                </a:r>
                <a:r>
                  <a:rPr lang="en-US" sz="1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masu</a:t>
                </a:r>
                <a:r>
                  <a:rPr lang="en-US" sz="1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RS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1600" i="1" baseline="-2500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𝑆</m:t>
                        </m:r>
                      </m:sub>
                    </m:sSub>
                  </m:oMath>
                </a14:m>
                <a:r>
                  <a:rPr lang="en-US" sz="1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en-US" sz="16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1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gasnu</a:t>
                </a:r>
                <a:r>
                  <a:rPr lang="en-US" sz="1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konstantu</a:t>
                </a:r>
                <a:r>
                  <a:rPr lang="en-US" sz="1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smeše</a:t>
                </a:r>
                <a:r>
                  <a:rPr lang="en-US" sz="1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RS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600" i="1" baseline="-2500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𝑆</m:t>
                        </m:r>
                      </m:sub>
                    </m:sSub>
                  </m:oMath>
                </a14:m>
                <a:r>
                  <a:rPr lang="en-US" sz="1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en-US" sz="16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smeše</a:t>
                </a:r>
                <a:r>
                  <a:rPr lang="en-US" sz="1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  <a:endParaRPr lang="sr-Latn-RS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sr-Latn-RS" dirty="0"/>
              </a:p>
            </p:txBody>
          </p:sp>
        </mc:Choice>
        <mc:Fallback xmlns="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ECB2CDA9-E3DF-48E0-924D-4C8366BCE02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r="-485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2431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iginal 5_01_Win32" id="{77344C68-A3F1-476B-8680-97D7F429B46B}" vid="{89780073-58E8-4DFF-BF29-BA99F805284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37651BA-F45C-4845-9AB3-E0A65B39F5E1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CDB58277-F8DF-46FF-84EC-EF41B835E69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D276E62-80A3-44DD-9BCC-97ED2B99B5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{C09E9687-5A66-4F71-A4A4-DDD7FA911393}tf78438558_win32</Template>
  <TotalTime>5195</TotalTime>
  <Words>1414</Words>
  <Application>Microsoft Office PowerPoint</Application>
  <PresentationFormat>Widescreen</PresentationFormat>
  <Paragraphs>132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Cambria Math</vt:lpstr>
      <vt:lpstr>Century Gothic</vt:lpstr>
      <vt:lpstr>Garamond</vt:lpstr>
      <vt:lpstr>Times New Roman</vt:lpstr>
      <vt:lpstr>SavonVTI</vt:lpstr>
      <vt:lpstr>Vežba  2 Smeša idealnih gasova</vt:lpstr>
      <vt:lpstr>Smeša idealnih gasova</vt:lpstr>
      <vt:lpstr>Daltonov zakon</vt:lpstr>
      <vt:lpstr>PowerPoint Presentation</vt:lpstr>
      <vt:lpstr>Određivanje prividne gasne konstante i molarne mase</vt:lpstr>
      <vt:lpstr>Određivanje prividne gasne konstante i molarne mase</vt:lpstr>
      <vt:lpstr>Određivanje parcijalnih pritisaka komponenti</vt:lpstr>
      <vt:lpstr>Prelaz sa relativnog masenog na relativni zapreminski sastav</vt:lpstr>
      <vt:lpstr>Smeša idealnih gasova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Vežba 1 Jednačina stanja idealnog gasa</dc:title>
  <dc:creator>Milena</dc:creator>
  <cp:lastModifiedBy>Milena</cp:lastModifiedBy>
  <cp:revision>29</cp:revision>
  <dcterms:created xsi:type="dcterms:W3CDTF">2021-03-11T09:44:52Z</dcterms:created>
  <dcterms:modified xsi:type="dcterms:W3CDTF">2021-03-30T11:36:48Z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